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2"/>
  </p:notesMasterIdLst>
  <p:sldIdLst>
    <p:sldId id="756" r:id="rId2"/>
    <p:sldId id="877" r:id="rId3"/>
    <p:sldId id="460" r:id="rId4"/>
    <p:sldId id="466" r:id="rId5"/>
    <p:sldId id="834" r:id="rId6"/>
    <p:sldId id="463" r:id="rId7"/>
    <p:sldId id="551" r:id="rId8"/>
    <p:sldId id="468" r:id="rId9"/>
    <p:sldId id="469" r:id="rId10"/>
    <p:sldId id="536" r:id="rId11"/>
    <p:sldId id="538" r:id="rId12"/>
    <p:sldId id="553" r:id="rId13"/>
    <p:sldId id="537" r:id="rId14"/>
    <p:sldId id="552" r:id="rId15"/>
    <p:sldId id="539" r:id="rId16"/>
    <p:sldId id="555" r:id="rId17"/>
    <p:sldId id="554" r:id="rId18"/>
    <p:sldId id="541" r:id="rId19"/>
    <p:sldId id="542" r:id="rId20"/>
    <p:sldId id="757" r:id="rId21"/>
    <p:sldId id="758" r:id="rId22"/>
    <p:sldId id="763" r:id="rId23"/>
    <p:sldId id="817" r:id="rId24"/>
    <p:sldId id="557" r:id="rId25"/>
    <p:sldId id="771" r:id="rId26"/>
    <p:sldId id="772" r:id="rId27"/>
    <p:sldId id="773" r:id="rId28"/>
    <p:sldId id="774" r:id="rId29"/>
    <p:sldId id="764" r:id="rId30"/>
    <p:sldId id="765" r:id="rId31"/>
    <p:sldId id="836" r:id="rId32"/>
    <p:sldId id="835" r:id="rId33"/>
    <p:sldId id="837" r:id="rId34"/>
    <p:sldId id="838" r:id="rId35"/>
    <p:sldId id="839" r:id="rId36"/>
    <p:sldId id="840" r:id="rId37"/>
    <p:sldId id="841" r:id="rId38"/>
    <p:sldId id="842" r:id="rId39"/>
    <p:sldId id="843" r:id="rId40"/>
    <p:sldId id="844" r:id="rId41"/>
    <p:sldId id="845" r:id="rId42"/>
    <p:sldId id="846" r:id="rId43"/>
    <p:sldId id="847" r:id="rId44"/>
    <p:sldId id="848" r:id="rId45"/>
    <p:sldId id="849" r:id="rId46"/>
    <p:sldId id="850" r:id="rId47"/>
    <p:sldId id="851" r:id="rId48"/>
    <p:sldId id="852" r:id="rId49"/>
    <p:sldId id="853" r:id="rId50"/>
    <p:sldId id="801" r:id="rId51"/>
    <p:sldId id="802" r:id="rId52"/>
    <p:sldId id="803" r:id="rId53"/>
    <p:sldId id="804" r:id="rId54"/>
    <p:sldId id="805" r:id="rId55"/>
    <p:sldId id="806" r:id="rId56"/>
    <p:sldId id="815" r:id="rId57"/>
    <p:sldId id="807" r:id="rId58"/>
    <p:sldId id="808" r:id="rId59"/>
    <p:sldId id="809" r:id="rId60"/>
    <p:sldId id="810" r:id="rId61"/>
    <p:sldId id="811" r:id="rId62"/>
    <p:sldId id="812" r:id="rId63"/>
    <p:sldId id="818" r:id="rId64"/>
    <p:sldId id="776" r:id="rId65"/>
    <p:sldId id="777" r:id="rId66"/>
    <p:sldId id="778" r:id="rId67"/>
    <p:sldId id="779" r:id="rId68"/>
    <p:sldId id="780" r:id="rId69"/>
    <p:sldId id="813" r:id="rId70"/>
    <p:sldId id="781" r:id="rId71"/>
    <p:sldId id="782" r:id="rId72"/>
    <p:sldId id="783" r:id="rId73"/>
    <p:sldId id="854" r:id="rId74"/>
    <p:sldId id="855" r:id="rId75"/>
    <p:sldId id="856" r:id="rId76"/>
    <p:sldId id="791" r:id="rId77"/>
    <p:sldId id="792" r:id="rId78"/>
    <p:sldId id="793" r:id="rId79"/>
    <p:sldId id="794" r:id="rId80"/>
    <p:sldId id="795" r:id="rId81"/>
    <p:sldId id="796" r:id="rId82"/>
    <p:sldId id="823" r:id="rId83"/>
    <p:sldId id="797" r:id="rId84"/>
    <p:sldId id="857" r:id="rId85"/>
    <p:sldId id="858" r:id="rId86"/>
    <p:sldId id="859" r:id="rId87"/>
    <p:sldId id="860" r:id="rId88"/>
    <p:sldId id="861" r:id="rId89"/>
    <p:sldId id="862" r:id="rId90"/>
    <p:sldId id="863" r:id="rId91"/>
    <p:sldId id="864" r:id="rId92"/>
    <p:sldId id="865" r:id="rId93"/>
    <p:sldId id="866" r:id="rId94"/>
    <p:sldId id="867" r:id="rId95"/>
    <p:sldId id="868" r:id="rId96"/>
    <p:sldId id="869" r:id="rId97"/>
    <p:sldId id="870" r:id="rId98"/>
    <p:sldId id="871" r:id="rId99"/>
    <p:sldId id="872" r:id="rId100"/>
    <p:sldId id="873" r:id="rId101"/>
    <p:sldId id="874" r:id="rId102"/>
    <p:sldId id="875" r:id="rId103"/>
    <p:sldId id="876" r:id="rId104"/>
    <p:sldId id="561" r:id="rId105"/>
    <p:sldId id="568" r:id="rId106"/>
    <p:sldId id="569" r:id="rId107"/>
    <p:sldId id="570" r:id="rId108"/>
    <p:sldId id="585" r:id="rId109"/>
    <p:sldId id="586" r:id="rId110"/>
    <p:sldId id="587" r:id="rId111"/>
    <p:sldId id="588" r:id="rId112"/>
    <p:sldId id="591" r:id="rId113"/>
    <p:sldId id="590" r:id="rId114"/>
    <p:sldId id="589" r:id="rId115"/>
    <p:sldId id="830" r:id="rId116"/>
    <p:sldId id="831" r:id="rId117"/>
    <p:sldId id="832" r:id="rId118"/>
    <p:sldId id="833" r:id="rId119"/>
    <p:sldId id="516" r:id="rId120"/>
    <p:sldId id="533" r:id="rId121"/>
    <p:sldId id="828" r:id="rId122"/>
    <p:sldId id="631" r:id="rId123"/>
    <p:sldId id="632" r:id="rId124"/>
    <p:sldId id="517" r:id="rId125"/>
    <p:sldId id="518" r:id="rId126"/>
    <p:sldId id="519" r:id="rId127"/>
    <p:sldId id="520" r:id="rId128"/>
    <p:sldId id="522" r:id="rId129"/>
    <p:sldId id="641" r:id="rId130"/>
    <p:sldId id="633" r:id="rId131"/>
    <p:sldId id="634" r:id="rId132"/>
    <p:sldId id="635" r:id="rId133"/>
    <p:sldId id="637" r:id="rId134"/>
    <p:sldId id="636" r:id="rId135"/>
    <p:sldId id="620" r:id="rId136"/>
    <p:sldId id="638" r:id="rId137"/>
    <p:sldId id="639" r:id="rId138"/>
    <p:sldId id="621" r:id="rId139"/>
    <p:sldId id="827" r:id="rId140"/>
    <p:sldId id="722" r:id="rId141"/>
    <p:sldId id="723" r:id="rId142"/>
    <p:sldId id="727" r:id="rId143"/>
    <p:sldId id="728" r:id="rId144"/>
    <p:sldId id="724" r:id="rId145"/>
    <p:sldId id="725" r:id="rId146"/>
    <p:sldId id="726" r:id="rId147"/>
    <p:sldId id="729" r:id="rId148"/>
    <p:sldId id="731" r:id="rId149"/>
    <p:sldId id="730" r:id="rId150"/>
    <p:sldId id="655" r:id="rId151"/>
    <p:sldId id="732" r:id="rId152"/>
    <p:sldId id="733" r:id="rId153"/>
    <p:sldId id="734" r:id="rId154"/>
    <p:sldId id="735" r:id="rId155"/>
    <p:sldId id="736" r:id="rId156"/>
    <p:sldId id="737" r:id="rId157"/>
    <p:sldId id="738" r:id="rId158"/>
    <p:sldId id="739" r:id="rId159"/>
    <p:sldId id="642" r:id="rId160"/>
    <p:sldId id="740" r:id="rId161"/>
    <p:sldId id="741" r:id="rId162"/>
    <p:sldId id="742" r:id="rId163"/>
    <p:sldId id="743" r:id="rId164"/>
    <p:sldId id="744" r:id="rId165"/>
    <p:sldId id="746" r:id="rId166"/>
    <p:sldId id="747" r:id="rId167"/>
    <p:sldId id="748" r:id="rId168"/>
    <p:sldId id="749" r:id="rId169"/>
    <p:sldId id="750" r:id="rId170"/>
    <p:sldId id="649" r:id="rId171"/>
    <p:sldId id="650" r:id="rId172"/>
    <p:sldId id="652" r:id="rId173"/>
    <p:sldId id="651" r:id="rId174"/>
    <p:sldId id="654" r:id="rId175"/>
    <p:sldId id="653" r:id="rId176"/>
    <p:sldId id="659" r:id="rId177"/>
    <p:sldId id="660" r:id="rId178"/>
    <p:sldId id="662" r:id="rId179"/>
    <p:sldId id="399" r:id="rId180"/>
    <p:sldId id="299" r:id="rId181"/>
  </p:sldIdLst>
  <p:sldSz cx="12192000" cy="6858000"/>
  <p:notesSz cx="6858000" cy="9144000"/>
  <p:embeddedFontLst>
    <p:embeddedFont>
      <p:font typeface="HY견고딕" panose="02030600000101010101" pitchFamily="18" charset="-127"/>
      <p:regular r:id="rId183"/>
    </p:embeddedFont>
    <p:embeddedFont>
      <p:font typeface="맑은 고딕" panose="020B0503020000020004" pitchFamily="50" charset="-127"/>
      <p:regular r:id="rId184"/>
      <p:bold r:id="rId185"/>
    </p:embeddedFont>
    <p:embeddedFont>
      <p:font typeface="배달의민족 주아" panose="02020603020101020101" pitchFamily="18" charset="-127"/>
      <p:regular r:id="rId186"/>
    </p:embeddedFont>
    <p:embeddedFont>
      <p:font typeface="조선일보명조" panose="02030304000000000000" pitchFamily="18" charset="-127"/>
      <p:regular r:id="rId18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5050"/>
    <a:srgbClr val="007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81608" autoAdjust="0"/>
  </p:normalViewPr>
  <p:slideViewPr>
    <p:cSldViewPr snapToGrid="0">
      <p:cViewPr varScale="1">
        <p:scale>
          <a:sx n="70" d="100"/>
          <a:sy n="70" d="100"/>
        </p:scale>
        <p:origin x="1171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2.fntdata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4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331D-07C2-41DD-ABB6-A16F437F41AC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AD107-B252-44C0-903E-26381531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9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https://www.youtube.com/watch?v=iKHTawgyKWQ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90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border: 1px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soild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black;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500px;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450px;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/minion1.jpg");</a:t>
            </a:r>
          </a:p>
          <a:p>
            <a:endParaRPr lang="ko-KR" altLang="en-US" dirty="0">
              <a:solidFill>
                <a:srgbClr val="007B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change:checked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225px;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225px;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/minion2.jpg");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return:checked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500px;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450px;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/minion1.jpg");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dirty="0">
              <a:solidFill>
                <a:srgbClr val="007B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7603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border: 1px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soild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black;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500px;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450px;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/minion1.jpg");</a:t>
            </a:r>
          </a:p>
          <a:p>
            <a:endParaRPr lang="ko-KR" altLang="en-US" dirty="0">
              <a:solidFill>
                <a:srgbClr val="007B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change:checked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225px;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225px;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/minion2.jpg");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return:checked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~.minion{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500px;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450px;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background-image: 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("</a:t>
            </a:r>
            <a:r>
              <a:rPr lang="en-US" altLang="ko-KR" dirty="0" err="1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/minion1.jpg");</a:t>
            </a:r>
          </a:p>
          <a:p>
            <a:r>
              <a:rPr lang="en-US" altLang="ko-KR" dirty="0">
                <a:solidFill>
                  <a:srgbClr val="007BA7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dirty="0">
              <a:solidFill>
                <a:srgbClr val="007BA7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1069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이미지와 텍스트를 쉽게 배치하기 위해 생김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웹 페이지의 공간을 분할하여 레이아웃을 구성하는데 사용되는게 </a:t>
            </a:r>
            <a:r>
              <a:rPr lang="en-US" altLang="ko-KR" dirty="0"/>
              <a:t>div</a:t>
            </a:r>
          </a:p>
          <a:p>
            <a:r>
              <a:rPr lang="ko-KR" altLang="en-US" dirty="0"/>
              <a:t>과거에는 </a:t>
            </a:r>
            <a:r>
              <a:rPr lang="en-US" altLang="ko-KR" dirty="0"/>
              <a:t>table</a:t>
            </a:r>
            <a:r>
              <a:rPr lang="ko-KR" altLang="en-US" dirty="0"/>
              <a:t>로 레이아웃을 구성하였지만 여러분들도 느끼셨겠지만 </a:t>
            </a:r>
            <a:r>
              <a:rPr lang="en-US" altLang="ko-KR" dirty="0"/>
              <a:t>table</a:t>
            </a:r>
            <a:r>
              <a:rPr lang="ko-KR" altLang="en-US" dirty="0"/>
              <a:t>을 사용하면 굉장히</a:t>
            </a:r>
            <a:endParaRPr lang="en-US" altLang="ko-KR" dirty="0"/>
          </a:p>
          <a:p>
            <a:r>
              <a:rPr lang="ko-KR" altLang="en-US" dirty="0"/>
              <a:t>태그가 복잡해지고 </a:t>
            </a:r>
            <a:r>
              <a:rPr lang="ko-KR" altLang="en-US" dirty="0" err="1"/>
              <a:t>헷갈리잖아요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div</a:t>
            </a:r>
            <a:r>
              <a:rPr lang="ko-KR" altLang="en-US" baseline="0" dirty="0"/>
              <a:t>태그가 등장을 하였고 이후 </a:t>
            </a:r>
            <a:r>
              <a:rPr lang="en-US" altLang="ko-KR" baseline="0" dirty="0"/>
              <a:t>table</a:t>
            </a:r>
            <a:r>
              <a:rPr lang="ko-KR" altLang="en-US" baseline="0" dirty="0"/>
              <a:t>태그는 데이터를 표시하는데 만</a:t>
            </a:r>
            <a:endParaRPr lang="en-US" altLang="ko-KR" baseline="0" dirty="0"/>
          </a:p>
          <a:p>
            <a:r>
              <a:rPr lang="ko-KR" altLang="en-US" baseline="0" dirty="0"/>
              <a:t>사용을 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80326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Text-align : justify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box-sizing </a:t>
            </a:r>
            <a:r>
              <a:rPr lang="ko-KR" altLang="en-US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box-sizing </a:t>
            </a:r>
            <a:r>
              <a:rPr lang="ko-KR" altLang="en-US" dirty="0"/>
              <a:t>속성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https://www.youtube.com/watch?v=8mGDBe8H4pQ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8871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– html</a:t>
            </a:r>
            <a:r>
              <a:rPr lang="ko-KR" altLang="en-US" dirty="0"/>
              <a:t>문서 내에 태그들을 </a:t>
            </a:r>
            <a:r>
              <a:rPr lang="ko-KR" altLang="en-US" dirty="0" err="1"/>
              <a:t>그룹핑해서</a:t>
            </a:r>
            <a:r>
              <a:rPr lang="ko-KR" altLang="en-US" dirty="0"/>
              <a:t> 묶는 것 즉 공통되는 속성을 적용시키기 위해 사용하는 것이 바로 클래스 </a:t>
            </a:r>
            <a:r>
              <a:rPr lang="ko-KR" altLang="en-US" dirty="0" err="1"/>
              <a:t>선택자</a:t>
            </a:r>
            <a:endParaRPr lang="en-US" altLang="ko-KR" dirty="0"/>
          </a:p>
          <a:p>
            <a:r>
              <a:rPr lang="en-US" altLang="ko-KR" dirty="0"/>
              <a:t>Id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선택자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html</a:t>
            </a:r>
            <a:r>
              <a:rPr lang="ko-KR" altLang="en-US" baseline="0" dirty="0"/>
              <a:t>문서 내에 태그 중에서 하나의 태그를 고유하게 주는 것을 아이디 </a:t>
            </a:r>
            <a:r>
              <a:rPr lang="ko-KR" altLang="en-US" baseline="0" dirty="0" err="1"/>
              <a:t>선택자</a:t>
            </a:r>
            <a:endParaRPr lang="en-US" altLang="ko-KR" baseline="0" dirty="0"/>
          </a:p>
          <a:p>
            <a:r>
              <a:rPr lang="ko-KR" altLang="en-US" baseline="0" dirty="0"/>
              <a:t>어떠한 대상을 관리하기 쉽도록 </a:t>
            </a:r>
            <a:r>
              <a:rPr lang="ko-KR" altLang="en-US" baseline="0" dirty="0" err="1"/>
              <a:t>그룹핑하는</a:t>
            </a:r>
            <a:r>
              <a:rPr lang="ko-KR" altLang="en-US" baseline="0" dirty="0"/>
              <a:t>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6865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499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0984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마진 </a:t>
            </a:r>
            <a:r>
              <a:rPr lang="en-US" altLang="ko-KR" dirty="0"/>
              <a:t>left</a:t>
            </a:r>
            <a:r>
              <a:rPr lang="en-US" altLang="ko-KR" baseline="0" dirty="0"/>
              <a:t> 30px 5px dotted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3773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68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350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스타일시트</a:t>
            </a:r>
            <a:r>
              <a:rPr lang="en-US" altLang="ko-KR" dirty="0"/>
              <a:t>(CSS)</a:t>
            </a:r>
            <a:r>
              <a:rPr lang="ko-KR" altLang="en-US" dirty="0"/>
              <a:t>란 웹 문서의 모양과 위치를 지정할 수 있는 언어</a:t>
            </a:r>
            <a:endParaRPr lang="en-US" altLang="ko-KR" dirty="0"/>
          </a:p>
          <a:p>
            <a:r>
              <a:rPr lang="ko-KR" altLang="en-US" dirty="0"/>
              <a:t>인터넷문서의 일반적인 형식은 </a:t>
            </a:r>
            <a:r>
              <a:rPr lang="en-US" altLang="ko-KR" dirty="0"/>
              <a:t>HTML</a:t>
            </a:r>
            <a:r>
              <a:rPr lang="ko-KR" altLang="en-US" dirty="0"/>
              <a:t>이지만 문서를 자유롭게 편집하는데는 많은 제약 따름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즉 스타일시트는 </a:t>
            </a:r>
            <a:r>
              <a:rPr lang="en-US" altLang="ko-KR" dirty="0"/>
              <a:t>TABLE</a:t>
            </a:r>
            <a:r>
              <a:rPr lang="ko-KR" altLang="en-US" dirty="0"/>
              <a:t>로 의존하던 </a:t>
            </a:r>
            <a:r>
              <a:rPr lang="en-US" altLang="ko-KR" dirty="0"/>
              <a:t>HTML</a:t>
            </a:r>
            <a:r>
              <a:rPr lang="ko-KR" altLang="en-US" dirty="0"/>
              <a:t>문서의 레이아웃을 효과적으로 변경할 수 있고 </a:t>
            </a:r>
            <a:endParaRPr lang="en-US" altLang="ko-KR" dirty="0"/>
          </a:p>
          <a:p>
            <a:r>
              <a:rPr lang="ko-KR" altLang="en-US" dirty="0"/>
              <a:t>글자 크기나 글씨체</a:t>
            </a:r>
            <a:r>
              <a:rPr lang="en-US" altLang="ko-KR" dirty="0"/>
              <a:t>, </a:t>
            </a:r>
            <a:r>
              <a:rPr lang="ko-KR" altLang="en-US" dirty="0"/>
              <a:t>줄 간격</a:t>
            </a:r>
            <a:r>
              <a:rPr lang="en-US" altLang="ko-KR" dirty="0"/>
              <a:t>, </a:t>
            </a:r>
            <a:r>
              <a:rPr lang="ko-KR" altLang="en-US" dirty="0"/>
              <a:t>배경 색상 등도 자유롭게 변경 하기 위해 개발됨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는 기존의 </a:t>
            </a:r>
            <a:r>
              <a:rPr lang="en-US" altLang="ko-KR" dirty="0"/>
              <a:t>HTML</a:t>
            </a:r>
            <a:r>
              <a:rPr lang="ko-KR" altLang="en-US" dirty="0"/>
              <a:t>에 다양한 모양을 추가하거나</a:t>
            </a:r>
            <a:r>
              <a:rPr lang="en-US" altLang="ko-KR" dirty="0"/>
              <a:t>, </a:t>
            </a:r>
            <a:r>
              <a:rPr lang="ko-KR" altLang="en-US" dirty="0"/>
              <a:t>변경하여 웹사이트에 통일감을 부여하고 </a:t>
            </a:r>
            <a:endParaRPr lang="en-US" altLang="ko-KR" dirty="0"/>
          </a:p>
          <a:p>
            <a:r>
              <a:rPr lang="ko-KR" altLang="en-US" dirty="0"/>
              <a:t>글자의 크기나 모양</a:t>
            </a:r>
            <a:r>
              <a:rPr lang="en-US" altLang="ko-KR" dirty="0"/>
              <a:t>, </a:t>
            </a:r>
            <a:r>
              <a:rPr lang="ko-KR" altLang="en-US" dirty="0" err="1"/>
              <a:t>줄간격</a:t>
            </a:r>
            <a:r>
              <a:rPr lang="ko-KR" altLang="en-US" dirty="0"/>
              <a:t> 등을 자유롭게 제어할 수 있게 한 언어로 웹 문서의 모양 표현에</a:t>
            </a:r>
            <a:r>
              <a:rPr lang="ko-KR" altLang="en-US" baseline="0" dirty="0"/>
              <a:t> 집중을 함</a:t>
            </a:r>
            <a:endParaRPr lang="en-US" altLang="ko-KR" baseline="0" dirty="0"/>
          </a:p>
          <a:p>
            <a:r>
              <a:rPr lang="ko-KR" altLang="en-US" baseline="0" dirty="0"/>
              <a:t>즉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이 기본뼈대라면 </a:t>
            </a:r>
            <a:r>
              <a:rPr lang="en-US" altLang="ko-KR" baseline="0" dirty="0"/>
              <a:t>CSS</a:t>
            </a:r>
            <a:r>
              <a:rPr lang="ko-KR" altLang="en-US" baseline="0" dirty="0"/>
              <a:t>는 뼈대에 디지인을 입힌다는 개념이 된다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예전 같으면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웹문서를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작성할 때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글짜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크기나 글꼴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색깔 등등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이런것들은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지정해줄때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많은 제약이 따랐습니다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한계를 벗어나게 해주는 스타일 시트는 기존의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발전한 다이나믹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중요한 기능으로 자리잡게 되었습니다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cascading</a:t>
            </a:r>
            <a:r>
              <a:rPr lang="ko-KR" altLang="en-US" dirty="0"/>
              <a:t>이란 폭포같은</a:t>
            </a:r>
            <a:r>
              <a:rPr lang="en-US" altLang="ko-KR" dirty="0"/>
              <a:t>, </a:t>
            </a:r>
            <a:r>
              <a:rPr lang="ko-KR" altLang="en-US" dirty="0"/>
              <a:t>계속되는</a:t>
            </a:r>
            <a:r>
              <a:rPr lang="en-US" altLang="ko-KR" dirty="0"/>
              <a:t>, </a:t>
            </a:r>
            <a:r>
              <a:rPr lang="ko-KR" altLang="en-US" dirty="0"/>
              <a:t>연속적이라는 </a:t>
            </a:r>
            <a:r>
              <a:rPr lang="ko-KR" altLang="en-US" dirty="0" err="1"/>
              <a:t>사전적의미</a:t>
            </a:r>
            <a:r>
              <a:rPr lang="ko-KR" altLang="en-US" dirty="0"/>
              <a:t> 가지고 있음</a:t>
            </a:r>
            <a:endParaRPr lang="en-US" altLang="ko-KR" dirty="0"/>
          </a:p>
          <a:p>
            <a:r>
              <a:rPr lang="ko-KR" altLang="en-US" dirty="0"/>
              <a:t>고로 </a:t>
            </a:r>
            <a:r>
              <a:rPr lang="en-US" altLang="ko-KR" dirty="0"/>
              <a:t>cascading style</a:t>
            </a:r>
            <a:r>
              <a:rPr lang="en-US" altLang="ko-KR" baseline="0" dirty="0"/>
              <a:t> sheet</a:t>
            </a:r>
            <a:r>
              <a:rPr lang="ko-KR" altLang="en-US" baseline="0" dirty="0"/>
              <a:t>란 단계적으로 스타일이 적용됨알수있다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400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7378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167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617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5762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2218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13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50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2838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394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스타일시트</a:t>
            </a:r>
            <a:r>
              <a:rPr lang="en-US" altLang="ko-KR" dirty="0"/>
              <a:t>(CSS)</a:t>
            </a:r>
            <a:r>
              <a:rPr lang="ko-KR" altLang="en-US" dirty="0"/>
              <a:t>란 웹 문서의 모양과 위치를 지정할 수 있는 언어</a:t>
            </a:r>
            <a:endParaRPr lang="en-US" altLang="ko-KR" dirty="0"/>
          </a:p>
          <a:p>
            <a:r>
              <a:rPr lang="ko-KR" altLang="en-US" dirty="0"/>
              <a:t>인터넷문서의 일반적인 형식은 </a:t>
            </a:r>
            <a:r>
              <a:rPr lang="en-US" altLang="ko-KR" dirty="0"/>
              <a:t>HTML</a:t>
            </a:r>
            <a:r>
              <a:rPr lang="ko-KR" altLang="en-US" dirty="0"/>
              <a:t>이지만 문서를 자유롭게 편집하는데는 많은 제약 따름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즉 스타일시트는 </a:t>
            </a:r>
            <a:r>
              <a:rPr lang="en-US" altLang="ko-KR" dirty="0"/>
              <a:t>TABLE</a:t>
            </a:r>
            <a:r>
              <a:rPr lang="ko-KR" altLang="en-US" dirty="0"/>
              <a:t>로 의존하던 </a:t>
            </a:r>
            <a:r>
              <a:rPr lang="en-US" altLang="ko-KR" dirty="0"/>
              <a:t>HTML</a:t>
            </a:r>
            <a:r>
              <a:rPr lang="ko-KR" altLang="en-US" dirty="0"/>
              <a:t>문서의 레이아웃을 효과적으로 변경할 수 있고 </a:t>
            </a:r>
            <a:endParaRPr lang="en-US" altLang="ko-KR" dirty="0"/>
          </a:p>
          <a:p>
            <a:r>
              <a:rPr lang="ko-KR" altLang="en-US" dirty="0"/>
              <a:t>글자 크기나 글씨체</a:t>
            </a:r>
            <a:r>
              <a:rPr lang="en-US" altLang="ko-KR" dirty="0"/>
              <a:t>, </a:t>
            </a:r>
            <a:r>
              <a:rPr lang="ko-KR" altLang="en-US" dirty="0"/>
              <a:t>줄 간격</a:t>
            </a:r>
            <a:r>
              <a:rPr lang="en-US" altLang="ko-KR" dirty="0"/>
              <a:t>, </a:t>
            </a:r>
            <a:r>
              <a:rPr lang="ko-KR" altLang="en-US" dirty="0"/>
              <a:t>배경 색상 등도 자유롭게 변경 하기 위해 개발됨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는 기존의 </a:t>
            </a:r>
            <a:r>
              <a:rPr lang="en-US" altLang="ko-KR" dirty="0"/>
              <a:t>HTML</a:t>
            </a:r>
            <a:r>
              <a:rPr lang="ko-KR" altLang="en-US" dirty="0"/>
              <a:t>에 다양한 모양을 추가하거나</a:t>
            </a:r>
            <a:r>
              <a:rPr lang="en-US" altLang="ko-KR" dirty="0"/>
              <a:t>, </a:t>
            </a:r>
            <a:r>
              <a:rPr lang="ko-KR" altLang="en-US" dirty="0"/>
              <a:t>변경하여 웹사이트에 통일감을 부여하고 </a:t>
            </a:r>
            <a:endParaRPr lang="en-US" altLang="ko-KR" dirty="0"/>
          </a:p>
          <a:p>
            <a:r>
              <a:rPr lang="ko-KR" altLang="en-US" dirty="0"/>
              <a:t>글자의 크기나 모양</a:t>
            </a:r>
            <a:r>
              <a:rPr lang="en-US" altLang="ko-KR" dirty="0"/>
              <a:t>, </a:t>
            </a:r>
            <a:r>
              <a:rPr lang="ko-KR" altLang="en-US" dirty="0" err="1"/>
              <a:t>줄간격</a:t>
            </a:r>
            <a:r>
              <a:rPr lang="ko-KR" altLang="en-US" dirty="0"/>
              <a:t> 등을 자유롭게 제어할 수 있게 한 언어로 웹 문서의 모양 표현에</a:t>
            </a:r>
            <a:r>
              <a:rPr lang="ko-KR" altLang="en-US" baseline="0" dirty="0"/>
              <a:t> 집중을 함</a:t>
            </a:r>
            <a:endParaRPr lang="en-US" altLang="ko-KR" baseline="0" dirty="0"/>
          </a:p>
          <a:p>
            <a:r>
              <a:rPr lang="ko-KR" altLang="en-US" baseline="0" dirty="0"/>
              <a:t>즉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이 기본뼈대라면 </a:t>
            </a:r>
            <a:r>
              <a:rPr lang="en-US" altLang="ko-KR" baseline="0" dirty="0"/>
              <a:t>CSS</a:t>
            </a:r>
            <a:r>
              <a:rPr lang="ko-KR" altLang="en-US" baseline="0" dirty="0"/>
              <a:t>는 뼈대에 디지인을 입힌다는 개념이 된다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예전 같으면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웹문서를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작성할 때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글짜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크기나 글꼴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색깔 등등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...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이런것들은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지정해줄때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많은 제약이 따랐습니다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 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이러한 한계를 벗어나게 해주는 스타일 시트는 기존의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에서 발전한 다이나믹 </a:t>
            </a:r>
            <a:r>
              <a:rPr lang="en-US" altLang="ko-KR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html</a:t>
            </a:r>
            <a:r>
              <a:rPr lang="ko-KR" altLang="en-US" sz="12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의 중요한 기능으로 자리잡게 되었습니다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cascading</a:t>
            </a:r>
            <a:r>
              <a:rPr lang="ko-KR" altLang="en-US" dirty="0"/>
              <a:t>이란 폭포같은</a:t>
            </a:r>
            <a:r>
              <a:rPr lang="en-US" altLang="ko-KR" dirty="0"/>
              <a:t>, </a:t>
            </a:r>
            <a:r>
              <a:rPr lang="ko-KR" altLang="en-US" dirty="0"/>
              <a:t>계속되는</a:t>
            </a:r>
            <a:r>
              <a:rPr lang="en-US" altLang="ko-KR" dirty="0"/>
              <a:t>, </a:t>
            </a:r>
            <a:r>
              <a:rPr lang="ko-KR" altLang="en-US" dirty="0"/>
              <a:t>연속적이라는 </a:t>
            </a:r>
            <a:r>
              <a:rPr lang="ko-KR" altLang="en-US" dirty="0" err="1"/>
              <a:t>사전적의미</a:t>
            </a:r>
            <a:r>
              <a:rPr lang="ko-KR" altLang="en-US" dirty="0"/>
              <a:t> 가지고 있음</a:t>
            </a:r>
            <a:endParaRPr lang="en-US" altLang="ko-KR" dirty="0"/>
          </a:p>
          <a:p>
            <a:r>
              <a:rPr lang="ko-KR" altLang="en-US" dirty="0"/>
              <a:t>고로 </a:t>
            </a:r>
            <a:r>
              <a:rPr lang="en-US" altLang="ko-KR" dirty="0"/>
              <a:t>cascading style</a:t>
            </a:r>
            <a:r>
              <a:rPr lang="en-US" altLang="ko-KR" baseline="0" dirty="0"/>
              <a:t> sheet</a:t>
            </a:r>
            <a:r>
              <a:rPr lang="ko-KR" altLang="en-US" baseline="0" dirty="0"/>
              <a:t>란 단계적으로 스타일이 적용됨알수있다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890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970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016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52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트리구조로</a:t>
            </a:r>
            <a:r>
              <a:rPr lang="ko-KR" altLang="en-US" dirty="0"/>
              <a:t> 계층이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0896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190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4777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5163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1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790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734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앞에서 언급했듯이 </a:t>
            </a:r>
            <a:r>
              <a:rPr lang="en-US" altLang="ko-KR" dirty="0"/>
              <a:t>CSS</a:t>
            </a:r>
            <a:r>
              <a:rPr lang="ko-KR" altLang="en-US" dirty="0"/>
              <a:t>를 사용하면 </a:t>
            </a:r>
            <a:r>
              <a:rPr lang="en-US" altLang="ko-KR" dirty="0"/>
              <a:t>HTML Tag</a:t>
            </a:r>
            <a:r>
              <a:rPr lang="ko-KR" altLang="en-US" dirty="0"/>
              <a:t>로 극복할 수 없었던 많은 부분들을 극복할 수 없었던 많은 부분들을 극복할 수 있으므로 보다 세련되고 </a:t>
            </a:r>
            <a:r>
              <a:rPr lang="ko-KR" altLang="en-US" dirty="0" err="1"/>
              <a:t>다이나믹한</a:t>
            </a:r>
            <a:r>
              <a:rPr lang="ko-KR" altLang="en-US" dirty="0"/>
              <a:t> 홈페이지를 만들 수 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웹문서의</a:t>
            </a:r>
            <a:r>
              <a:rPr lang="ko-KR" altLang="en-US" dirty="0"/>
              <a:t> 디자인과 내용을 분리해 웹 사이트의 유지 보수 용이해짐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전체의 외형을 동일하게 유지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파일의 용량이 줄어들어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50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7747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2369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781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908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343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72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997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5133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이런식으로</a:t>
            </a:r>
            <a:r>
              <a:rPr lang="ko-KR" altLang="en-US" dirty="0"/>
              <a:t> 웹 페이지의 공간을 분할하여 레이아웃을 구성하는데 사용되는게 </a:t>
            </a:r>
            <a:r>
              <a:rPr lang="en-US" altLang="ko-KR" dirty="0"/>
              <a:t>div</a:t>
            </a:r>
          </a:p>
          <a:p>
            <a:r>
              <a:rPr lang="ko-KR" altLang="en-US" dirty="0"/>
              <a:t>과거에는 </a:t>
            </a:r>
            <a:r>
              <a:rPr lang="en-US" altLang="ko-KR" dirty="0"/>
              <a:t>table</a:t>
            </a:r>
            <a:r>
              <a:rPr lang="ko-KR" altLang="en-US" dirty="0"/>
              <a:t>로 레이아웃을 구성하였지만 여러분들도 느끼셨겠지만 </a:t>
            </a:r>
            <a:r>
              <a:rPr lang="en-US" altLang="ko-KR" dirty="0"/>
              <a:t>table</a:t>
            </a:r>
            <a:r>
              <a:rPr lang="ko-KR" altLang="en-US" dirty="0"/>
              <a:t>을 사용하면 굉장히</a:t>
            </a:r>
            <a:endParaRPr lang="en-US" altLang="ko-KR" dirty="0"/>
          </a:p>
          <a:p>
            <a:r>
              <a:rPr lang="ko-KR" altLang="en-US" dirty="0"/>
              <a:t>태그가 복잡해지고 </a:t>
            </a:r>
            <a:r>
              <a:rPr lang="ko-KR" altLang="en-US" dirty="0" err="1"/>
              <a:t>헷갈리잖아요</a:t>
            </a:r>
            <a:r>
              <a:rPr lang="en-US" altLang="ko-KR" dirty="0"/>
              <a:t>?</a:t>
            </a:r>
            <a:r>
              <a:rPr lang="en-US" altLang="ko-KR" baseline="0" dirty="0"/>
              <a:t> </a:t>
            </a:r>
            <a:r>
              <a:rPr lang="ko-KR" altLang="en-US" baseline="0" dirty="0"/>
              <a:t>그래서 </a:t>
            </a:r>
            <a:r>
              <a:rPr lang="en-US" altLang="ko-KR" baseline="0" dirty="0"/>
              <a:t>div</a:t>
            </a:r>
            <a:r>
              <a:rPr lang="ko-KR" altLang="en-US" baseline="0" dirty="0"/>
              <a:t>태그가 등장을 하였고 이후 </a:t>
            </a:r>
            <a:r>
              <a:rPr lang="en-US" altLang="ko-KR" baseline="0" dirty="0"/>
              <a:t>table</a:t>
            </a:r>
            <a:r>
              <a:rPr lang="ko-KR" altLang="en-US" baseline="0" dirty="0"/>
              <a:t>태그는 데이터를 표시하는데 만</a:t>
            </a:r>
            <a:endParaRPr lang="en-US" altLang="ko-KR" baseline="0" dirty="0"/>
          </a:p>
          <a:p>
            <a:r>
              <a:rPr lang="ko-KR" altLang="en-US" baseline="0" dirty="0"/>
              <a:t>사용을 하게 되었습니다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5738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앞에서 언급했듯이 </a:t>
            </a:r>
            <a:r>
              <a:rPr lang="en-US" altLang="ko-KR" dirty="0"/>
              <a:t>CSS</a:t>
            </a:r>
            <a:r>
              <a:rPr lang="ko-KR" altLang="en-US" dirty="0"/>
              <a:t>를 사용하면 </a:t>
            </a:r>
            <a:r>
              <a:rPr lang="en-US" altLang="ko-KR" dirty="0"/>
              <a:t>HTML Tag</a:t>
            </a:r>
            <a:r>
              <a:rPr lang="ko-KR" altLang="en-US" dirty="0"/>
              <a:t>로 극복할 수 없었던 많은 부분들을 극복할 수 없었던 많은 부분들을 극복할 수 있으므로 보다 세련되고 </a:t>
            </a:r>
            <a:r>
              <a:rPr lang="ko-KR" altLang="en-US" dirty="0" err="1"/>
              <a:t>다이나믹한</a:t>
            </a:r>
            <a:r>
              <a:rPr lang="ko-KR" altLang="en-US" dirty="0"/>
              <a:t> 홈페이지를 만들 수 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웹문서의</a:t>
            </a:r>
            <a:r>
              <a:rPr lang="ko-KR" altLang="en-US" dirty="0"/>
              <a:t> 디자인과 내용을 분리해 웹 사이트의 유지 보수 용이해짐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전체의 외형을 동일하게 유지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파일의 용량이 줄어들어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4323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텍스트를 감싸는 컨테이너 역할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391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이번 시간에 배울 </a:t>
            </a:r>
            <a:r>
              <a:rPr lang="ko-KR" altLang="en-US" baseline="0" dirty="0" err="1"/>
              <a:t>박스모델은</a:t>
            </a:r>
            <a:r>
              <a:rPr lang="ko-KR" altLang="en-US" baseline="0" dirty="0"/>
              <a:t> 굉장히 중요한 부분인데요 </a:t>
            </a:r>
            <a:r>
              <a:rPr lang="en-US" altLang="ko-KR" baseline="0" dirty="0"/>
              <a:t>HTML </a:t>
            </a:r>
            <a:r>
              <a:rPr lang="ko-KR" altLang="en-US" baseline="0" dirty="0"/>
              <a:t>태그들은 웹 페이지에 표현될 때 그 태그의 부피감을 결정하게 되는데요</a:t>
            </a:r>
            <a:endParaRPr lang="en-US" altLang="ko-KR" baseline="0" dirty="0"/>
          </a:p>
          <a:p>
            <a:r>
              <a:rPr lang="ko-KR" altLang="en-US" baseline="0" dirty="0"/>
              <a:t>그것이 바로 </a:t>
            </a:r>
            <a:r>
              <a:rPr lang="ko-KR" altLang="en-US" baseline="0" dirty="0" err="1"/>
              <a:t>박스모델입니다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여백이라던지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위치라던지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크기라던지</a:t>
            </a:r>
            <a:r>
              <a:rPr lang="ko-KR" altLang="en-US" baseline="0" dirty="0"/>
              <a:t> 이런 것들을 결정하는 것을 </a:t>
            </a:r>
            <a:r>
              <a:rPr lang="ko-KR" altLang="en-US" baseline="0" dirty="0" err="1"/>
              <a:t>박스모델이라고</a:t>
            </a:r>
            <a:r>
              <a:rPr lang="ko-KR" altLang="en-US" baseline="0" dirty="0"/>
              <a:t> 합니다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왜 박스라고 </a:t>
            </a:r>
            <a:r>
              <a:rPr lang="ko-KR" altLang="en-US" baseline="0" dirty="0" err="1"/>
              <a:t>하냐면</a:t>
            </a:r>
            <a:endParaRPr lang="en-US" altLang="ko-KR" baseline="0" dirty="0"/>
          </a:p>
          <a:p>
            <a:r>
              <a:rPr lang="ko-KR" altLang="en-US" baseline="0" dirty="0"/>
              <a:t>기본적으로 웹 페이지에 그려질 때 태그들이 사각형과 같은 형태라고 해서 박스라고 표현하는 겁니다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 err="1"/>
              <a:t>테두리선</a:t>
            </a:r>
            <a:r>
              <a:rPr lang="ko-KR" altLang="en-US" baseline="0" dirty="0"/>
              <a:t> 중요</a:t>
            </a:r>
            <a:r>
              <a:rPr lang="en-US" altLang="ko-KR" baseline="0" dirty="0"/>
              <a:t>! </a:t>
            </a:r>
            <a:r>
              <a:rPr lang="ko-KR" altLang="en-US" baseline="0" dirty="0" err="1"/>
              <a:t>박스모델의</a:t>
            </a:r>
            <a:r>
              <a:rPr lang="ko-KR" altLang="en-US" baseline="0" dirty="0"/>
              <a:t> 기준점을 </a:t>
            </a:r>
            <a:r>
              <a:rPr lang="ko-KR" altLang="en-US" baseline="0" dirty="0" err="1"/>
              <a:t>선정해주기</a:t>
            </a:r>
            <a:r>
              <a:rPr lang="ko-KR" altLang="en-US" baseline="0" dirty="0"/>
              <a:t> 때문입니다</a:t>
            </a:r>
            <a:r>
              <a:rPr lang="en-US" altLang="ko-KR" baseline="0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2969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541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4269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58855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5145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286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107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94763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*</a:t>
            </a:r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03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 err="1"/>
              <a:t>css</a:t>
            </a:r>
            <a:r>
              <a:rPr lang="ko-KR" altLang="en-US" dirty="0"/>
              <a:t>는 웹프로그래밍을 작성함에 있어 가장 중요한 부분 차지하며 웹 문서의 뼈대와 디자인을 차지하는 요소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이 건축물 구조라면 </a:t>
            </a:r>
            <a:r>
              <a:rPr lang="en-US" altLang="ko-KR" dirty="0" err="1"/>
              <a:t>css</a:t>
            </a:r>
            <a:r>
              <a:rPr lang="ko-KR" altLang="en-US" dirty="0"/>
              <a:t>는 내부 또는 외부 디지안에 해당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스타일 시트의 사용이유 </a:t>
            </a:r>
            <a:r>
              <a:rPr lang="en-US" altLang="ko-KR" dirty="0"/>
              <a:t>: </a:t>
            </a:r>
            <a:r>
              <a:rPr lang="ko-KR" altLang="en-US" dirty="0" err="1"/>
              <a:t>웹문서의</a:t>
            </a:r>
            <a:r>
              <a:rPr lang="ko-KR" altLang="en-US" dirty="0"/>
              <a:t> 디자인과 내용을 분리해 웹 사이트의 유지 보수 용이해짐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5784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9338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8366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5565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190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387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079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796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7883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box-sizing</a:t>
            </a:r>
            <a:r>
              <a:rPr lang="ko-KR" altLang="en-US" dirty="0"/>
              <a:t>은 박스의 크기를 화면에 표시하는 방식을 변경하는 속성</a:t>
            </a:r>
            <a:r>
              <a:rPr lang="en-US" altLang="ko-KR" baseline="0" dirty="0"/>
              <a:t>. </a:t>
            </a:r>
            <a:r>
              <a:rPr lang="ko-KR" altLang="en-US" baseline="0" dirty="0"/>
              <a:t>저희가 </a:t>
            </a:r>
            <a:r>
              <a:rPr lang="en-US" altLang="ko-KR" baseline="0" dirty="0"/>
              <a:t>HTML</a:t>
            </a:r>
            <a:r>
              <a:rPr lang="ko-KR" altLang="en-US" baseline="0" dirty="0"/>
              <a:t>요소들의 크기를 지정할 때 대부분 넓이와 높이를 가지고 크기를 지정하는데요</a:t>
            </a:r>
            <a:r>
              <a:rPr lang="en-US" altLang="ko-KR" baseline="0" dirty="0"/>
              <a:t>..</a:t>
            </a:r>
          </a:p>
          <a:p>
            <a:r>
              <a:rPr lang="ko-KR" altLang="en-US" baseline="0" dirty="0"/>
              <a:t>그런데 만약 패딩이나 </a:t>
            </a:r>
            <a:r>
              <a:rPr lang="ko-KR" altLang="en-US" baseline="0" dirty="0" err="1"/>
              <a:t>보더나</a:t>
            </a:r>
            <a:r>
              <a:rPr lang="ko-KR" altLang="en-US" baseline="0" dirty="0"/>
              <a:t> 이러한 값을 가지고 있는 경우에 저희가 지정한 사이즈가 예상한 것과 다른 경우가 생깁니다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693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4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앞에서 언급했듯이 </a:t>
            </a:r>
            <a:r>
              <a:rPr lang="en-US" altLang="ko-KR" dirty="0"/>
              <a:t>CSS</a:t>
            </a:r>
            <a:r>
              <a:rPr lang="ko-KR" altLang="en-US" dirty="0"/>
              <a:t>를 사용하면 </a:t>
            </a:r>
            <a:r>
              <a:rPr lang="en-US" altLang="ko-KR" dirty="0"/>
              <a:t>HTML Tag</a:t>
            </a:r>
            <a:r>
              <a:rPr lang="ko-KR" altLang="en-US" dirty="0"/>
              <a:t>로 극복할 수 없었던 많은 부분들을 극복할 수 없었던 많은 부분들을 극복할 수 있으므로 보다 세련되고 </a:t>
            </a:r>
            <a:r>
              <a:rPr lang="ko-KR" altLang="en-US" dirty="0" err="1"/>
              <a:t>다이나믹한</a:t>
            </a:r>
            <a:r>
              <a:rPr lang="ko-KR" altLang="en-US" dirty="0"/>
              <a:t> 홈페이지를 만들 수 있다</a:t>
            </a:r>
            <a:r>
              <a:rPr lang="en-US" altLang="ko-KR" dirty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웹문서의</a:t>
            </a:r>
            <a:r>
              <a:rPr lang="ko-KR" altLang="en-US" dirty="0"/>
              <a:t> 디자인과 내용을 분리해 웹 사이트의 유지 보수 용이해짐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사이트 전체의 외형을 동일하게 유지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파일의 용량이 줄어들어 </a:t>
            </a:r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5024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241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292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20635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1949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0551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7479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각각의 박스에 마진을 입력</a:t>
            </a:r>
            <a:endParaRPr lang="en-US" altLang="ko-KR" dirty="0"/>
          </a:p>
          <a:p>
            <a:r>
              <a:rPr lang="ko-KR" altLang="en-US" dirty="0"/>
              <a:t>마진은 박스의 바깥쪽에 여백을 주는 공식</a:t>
            </a:r>
            <a:endParaRPr lang="en-US" altLang="ko-KR" dirty="0"/>
          </a:p>
          <a:p>
            <a:r>
              <a:rPr lang="ko-KR" altLang="en-US" dirty="0" err="1"/>
              <a:t>첫번째는</a:t>
            </a:r>
            <a:r>
              <a:rPr lang="ko-KR" altLang="en-US" dirty="0"/>
              <a:t> </a:t>
            </a:r>
            <a:r>
              <a:rPr lang="en-US" altLang="ko-KR" dirty="0"/>
              <a:t>top, right, bottom,</a:t>
            </a:r>
            <a:r>
              <a:rPr lang="en-US" altLang="ko-KR" baseline="0" dirty="0"/>
              <a:t> left </a:t>
            </a:r>
            <a:r>
              <a:rPr lang="ko-KR" altLang="en-US" baseline="0" dirty="0"/>
              <a:t>사방에 </a:t>
            </a:r>
            <a:r>
              <a:rPr lang="en-US" altLang="ko-KR" baseline="0" dirty="0"/>
              <a:t>20px</a:t>
            </a:r>
            <a:r>
              <a:rPr lang="ko-KR" altLang="en-US" baseline="0" dirty="0"/>
              <a:t>의 같은 값을 주고</a:t>
            </a:r>
            <a:endParaRPr lang="en-US" altLang="ko-KR" baseline="0" dirty="0"/>
          </a:p>
          <a:p>
            <a:r>
              <a:rPr lang="ko-KR" altLang="en-US" baseline="0" dirty="0" err="1"/>
              <a:t>두번째는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– bottom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20px right-left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30px</a:t>
            </a:r>
            <a:r>
              <a:rPr lang="ko-KR" altLang="en-US" baseline="0" dirty="0"/>
              <a:t>의 여백 줌</a:t>
            </a:r>
            <a:endParaRPr lang="en-US" altLang="ko-KR" baseline="0" dirty="0"/>
          </a:p>
          <a:p>
            <a:r>
              <a:rPr lang="ko-KR" altLang="en-US" baseline="0" dirty="0" err="1"/>
              <a:t>세번쨰는</a:t>
            </a:r>
            <a:r>
              <a:rPr lang="ko-KR" altLang="en-US" baseline="0" dirty="0"/>
              <a:t> </a:t>
            </a:r>
            <a:r>
              <a:rPr lang="en-US" altLang="ko-KR" baseline="0" dirty="0"/>
              <a:t>top 10px, right-left 50px, bottom 20px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마진은 겹치는 값이 있으면 더 큰 값을 입력되기 때문에 값이 더해져서 입력되지 않는다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</a:t>
            </a:r>
            <a:r>
              <a:rPr lang="ko-KR" altLang="en-US" baseline="0" dirty="0" err="1"/>
              <a:t>위아래값이</a:t>
            </a:r>
            <a:r>
              <a:rPr lang="ko-KR" altLang="en-US" baseline="0" dirty="0"/>
              <a:t> 다르지만 가장 큰 값만 적응되어 일정한 간격을 유지하게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0593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9929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51541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스타일 시트의 내용이 어느 곳에 위치하느냐에 따라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1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스타일 시트를 사용하기 위해서는 스타일을 선언해야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앞에 나오는 </a:t>
            </a:r>
            <a:r>
              <a:rPr lang="ko-KR" altLang="en-US" dirty="0" err="1"/>
              <a:t>선택자는</a:t>
            </a:r>
            <a:r>
              <a:rPr lang="ko-KR" altLang="en-US" dirty="0"/>
              <a:t> 스타일을 적용할 대상을 나타냅니다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선택자</a:t>
            </a:r>
            <a:r>
              <a:rPr lang="ko-KR" altLang="en-US" dirty="0"/>
              <a:t> 다음에는 중괄호로 감싸게 되는데 내부에는 속성과 값으로 </a:t>
            </a:r>
            <a:r>
              <a:rPr lang="ko-KR" altLang="en-US" dirty="0" err="1"/>
              <a:t>이루워집니다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선택자의 이름을 지정하고</a:t>
            </a:r>
            <a:endParaRPr lang="en-US" altLang="ko-KR" dirty="0"/>
          </a:p>
          <a:p>
            <a:r>
              <a:rPr lang="en-US" altLang="ko-KR" dirty="0"/>
              <a:t>‘{‘ </a:t>
            </a:r>
            <a:r>
              <a:rPr lang="ko-KR" altLang="en-US" dirty="0"/>
              <a:t>로 시작하여 </a:t>
            </a:r>
            <a:r>
              <a:rPr lang="en-US" altLang="ko-KR" dirty="0"/>
              <a:t>‘}’ </a:t>
            </a:r>
            <a:r>
              <a:rPr lang="ko-KR" altLang="en-US" dirty="0"/>
              <a:t>로 끝나는 선언 구간을 만듦</a:t>
            </a:r>
            <a:endParaRPr lang="en-US" altLang="ko-KR" dirty="0"/>
          </a:p>
          <a:p>
            <a:r>
              <a:rPr lang="ko-KR" altLang="en-US" dirty="0"/>
              <a:t>선언 구간 안에 속성 이름</a:t>
            </a:r>
            <a:r>
              <a:rPr lang="ko-KR" altLang="en-US" baseline="0" dirty="0"/>
              <a:t> 선언</a:t>
            </a:r>
            <a:r>
              <a:rPr lang="en-US" altLang="ko-KR" baseline="0" dirty="0"/>
              <a:t>, </a:t>
            </a:r>
            <a:r>
              <a:rPr lang="en-US" altLang="ko-KR" baseline="0" dirty="0">
                <a:sym typeface="Wingdings" pitchFamily="2" charset="2"/>
              </a:rPr>
              <a:t>: </a:t>
            </a:r>
            <a:r>
              <a:rPr lang="ko-KR" altLang="en-US" baseline="0" dirty="0">
                <a:sym typeface="Wingdings" pitchFamily="2" charset="2"/>
              </a:rPr>
              <a:t>콜론</a:t>
            </a:r>
            <a:r>
              <a:rPr lang="en-US" altLang="ko-KR" baseline="0" dirty="0">
                <a:sym typeface="Wingdings" pitchFamily="2" charset="2"/>
              </a:rPr>
              <a:t>, </a:t>
            </a:r>
            <a:r>
              <a:rPr lang="ko-KR" altLang="en-US" baseline="0" dirty="0">
                <a:sym typeface="Wingdings" pitchFamily="2" charset="2"/>
              </a:rPr>
              <a:t>값</a:t>
            </a:r>
            <a:r>
              <a:rPr lang="en-US" altLang="ko-KR" baseline="0" dirty="0">
                <a:sym typeface="Wingdings" pitchFamily="2" charset="2"/>
              </a:rPr>
              <a:t>, ; </a:t>
            </a:r>
            <a:r>
              <a:rPr lang="ko-KR" altLang="en-US" baseline="0" dirty="0">
                <a:sym typeface="Wingdings" pitchFamily="2" charset="2"/>
              </a:rPr>
              <a:t>세미콜론 순으로 작성</a:t>
            </a:r>
            <a:endParaRPr lang="en-US" altLang="ko-KR" baseline="0" dirty="0">
              <a:sym typeface="Wingdings" pitchFamily="2" charset="2"/>
            </a:endParaRPr>
          </a:p>
          <a:p>
            <a:r>
              <a:rPr lang="en-US" altLang="ko-KR" baseline="0" dirty="0">
                <a:sym typeface="Wingdings" pitchFamily="2" charset="2"/>
              </a:rPr>
              <a:t>: </a:t>
            </a:r>
            <a:r>
              <a:rPr lang="ko-KR" altLang="en-US" baseline="0" dirty="0">
                <a:sym typeface="Wingdings" pitchFamily="2" charset="2"/>
              </a:rPr>
              <a:t>은 속성 이름과 속성값을 구분하기 위한 것</a:t>
            </a:r>
            <a:endParaRPr lang="en-US" altLang="ko-KR" baseline="0" dirty="0">
              <a:sym typeface="Wingdings" pitchFamily="2" charset="2"/>
            </a:endParaRPr>
          </a:p>
          <a:p>
            <a:r>
              <a:rPr lang="en-US" altLang="ko-KR" baseline="0" dirty="0">
                <a:sym typeface="Wingdings" pitchFamily="2" charset="2"/>
              </a:rPr>
              <a:t>; </a:t>
            </a:r>
            <a:r>
              <a:rPr lang="ko-KR" altLang="en-US" baseline="0" dirty="0">
                <a:sym typeface="Wingdings" pitchFamily="2" charset="2"/>
              </a:rPr>
              <a:t>은 마침표의 역할을 수행</a:t>
            </a:r>
            <a:endParaRPr lang="en-US" altLang="ko-KR" baseline="0" dirty="0">
              <a:sym typeface="Wingdings" pitchFamily="2" charset="2"/>
            </a:endParaRPr>
          </a:p>
          <a:p>
            <a:r>
              <a:rPr lang="en-US" altLang="ko-KR" baseline="0" dirty="0">
                <a:sym typeface="Wingdings" pitchFamily="2" charset="2"/>
              </a:rPr>
              <a:t>; </a:t>
            </a:r>
            <a:r>
              <a:rPr lang="ko-KR" altLang="en-US" baseline="0" dirty="0">
                <a:sym typeface="Wingdings" pitchFamily="2" charset="2"/>
              </a:rPr>
              <a:t>뒤에 속성 이름을 추가하고 동일한 방식으로 계속 작성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81556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스타일 시트의 내용이 어느 곳에 위치하느냐에 따라 분류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412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한 줄짜리 짤막한 스타일</a:t>
            </a:r>
            <a:endParaRPr lang="en-US" altLang="ko-KR" dirty="0"/>
          </a:p>
          <a:p>
            <a:r>
              <a:rPr lang="ko-KR" altLang="en-US" dirty="0"/>
              <a:t>태그 안에 직접 지정하여 사용</a:t>
            </a:r>
            <a:r>
              <a:rPr lang="en-US" altLang="ko-KR" dirty="0"/>
              <a:t>,</a:t>
            </a:r>
            <a:r>
              <a:rPr lang="en-US" altLang="ko-KR" baseline="0" dirty="0"/>
              <a:t> html</a:t>
            </a:r>
            <a:r>
              <a:rPr lang="ko-KR" altLang="en-US" baseline="0" dirty="0"/>
              <a:t>과 섞어서 사용</a:t>
            </a:r>
            <a:endParaRPr lang="en-US" altLang="ko-KR" dirty="0"/>
          </a:p>
          <a:p>
            <a:r>
              <a:rPr lang="ko-KR" altLang="en-US" dirty="0"/>
              <a:t>장점 </a:t>
            </a:r>
            <a:r>
              <a:rPr lang="en-US" altLang="ko-KR" dirty="0"/>
              <a:t>: </a:t>
            </a:r>
            <a:r>
              <a:rPr lang="ko-KR" altLang="en-US" dirty="0"/>
              <a:t>스타일이 어디에 적용 되었는지 바로 확인 가능</a:t>
            </a:r>
            <a:endParaRPr lang="en-US" altLang="ko-KR" dirty="0"/>
          </a:p>
          <a:p>
            <a:r>
              <a:rPr lang="ko-KR" altLang="en-US" dirty="0"/>
              <a:t>단점 </a:t>
            </a:r>
            <a:r>
              <a:rPr lang="en-US" altLang="ko-KR" dirty="0"/>
              <a:t>: </a:t>
            </a:r>
            <a:r>
              <a:rPr lang="ko-KR" altLang="en-US" dirty="0"/>
              <a:t>색은 한번 바꾸려 해도 일일이 다 바꿔줘야 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727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</a:t>
            </a:r>
            <a:r>
              <a:rPr lang="ko-KR" altLang="en-US" dirty="0"/>
              <a:t>페이지로 호출하여 사용하려면 </a:t>
            </a:r>
            <a:r>
              <a:rPr lang="ko-KR" altLang="en-US" dirty="0" err="1"/>
              <a:t>해드</a:t>
            </a:r>
            <a:r>
              <a:rPr lang="ko-KR" altLang="en-US" dirty="0"/>
              <a:t> </a:t>
            </a:r>
            <a:r>
              <a:rPr lang="ko-KR" altLang="en-US" dirty="0" err="1"/>
              <a:t>태그사이에</a:t>
            </a:r>
            <a:r>
              <a:rPr lang="ko-KR" altLang="en-US" dirty="0"/>
              <a:t> 작성 </a:t>
            </a:r>
            <a:r>
              <a:rPr lang="ko-KR" altLang="en-US" dirty="0" err="1"/>
              <a:t>해야됨</a:t>
            </a:r>
            <a:endParaRPr lang="en-US" altLang="ko-KR" dirty="0"/>
          </a:p>
          <a:p>
            <a:r>
              <a:rPr lang="ko-KR" altLang="en-US" dirty="0"/>
              <a:t>외부스타일시트를 사용하는 방법은 내부스타일시트 </a:t>
            </a:r>
            <a:r>
              <a:rPr lang="ko-KR" altLang="en-US" baseline="0" dirty="0"/>
              <a:t>때와 동일</a:t>
            </a:r>
            <a:endParaRPr lang="en-US" altLang="ko-KR" baseline="0" dirty="0"/>
          </a:p>
          <a:p>
            <a:r>
              <a:rPr lang="ko-KR" altLang="en-US" dirty="0"/>
              <a:t>클라이언트에게 전송된 문서의 유형을 알려주기 </a:t>
            </a:r>
            <a:r>
              <a:rPr lang="ko-KR" altLang="en-US" dirty="0" err="1"/>
              <a:t>위한게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마임유형</a:t>
            </a:r>
            <a:r>
              <a:rPr lang="ko-KR" altLang="en-US" baseline="0" dirty="0"/>
              <a:t> 타입</a:t>
            </a:r>
            <a:r>
              <a:rPr lang="en-US" altLang="ko-KR" baseline="0" dirty="0"/>
              <a:t>/</a:t>
            </a:r>
            <a:r>
              <a:rPr lang="ko-KR" altLang="en-US" baseline="0" dirty="0"/>
              <a:t>서브타입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4819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8366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HTML </a:t>
            </a:r>
            <a:r>
              <a:rPr lang="ko-KR" altLang="en-US" dirty="0"/>
              <a:t>요소에 다양한 </a:t>
            </a:r>
            <a:r>
              <a:rPr lang="en-US" altLang="ko-KR" dirty="0"/>
              <a:t>CSS </a:t>
            </a:r>
            <a:r>
              <a:rPr lang="ko-KR" altLang="en-US" dirty="0"/>
              <a:t>스타일을 적용시키는 걸 해봤어요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78058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en-US" altLang="ko-KR" dirty="0"/>
              <a:t>HTML </a:t>
            </a:r>
            <a:r>
              <a:rPr lang="ko-KR" altLang="en-US" dirty="0"/>
              <a:t>요소에 다양한 </a:t>
            </a:r>
            <a:r>
              <a:rPr lang="en-US" altLang="ko-KR" dirty="0"/>
              <a:t>CSS </a:t>
            </a:r>
            <a:r>
              <a:rPr lang="ko-KR" altLang="en-US" dirty="0"/>
              <a:t>스타일을 적용시키는 걸 해봤어요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749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7120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여러 태그들은 그 태그의 성격에 따라서</a:t>
            </a:r>
            <a:r>
              <a:rPr lang="ko-KR" altLang="en-US" baseline="0" dirty="0"/>
              <a:t> 화면 전체를 쓰는 태그와</a:t>
            </a:r>
            <a:endParaRPr lang="en-US" altLang="ko-KR" baseline="0" dirty="0"/>
          </a:p>
          <a:p>
            <a:r>
              <a:rPr lang="ko-KR" altLang="en-US" baseline="0" dirty="0"/>
              <a:t>자기 자신의 크기만큼 사용하는 태그로 나눠집니다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하나는 </a:t>
            </a:r>
            <a:r>
              <a:rPr lang="en-US" altLang="ko-KR" baseline="0" dirty="0"/>
              <a:t>block</a:t>
            </a:r>
            <a:r>
              <a:rPr lang="ko-KR" altLang="en-US" baseline="0" dirty="0"/>
              <a:t>방식 다른 하나는 </a:t>
            </a:r>
            <a:r>
              <a:rPr lang="en-US" altLang="ko-KR" baseline="0" dirty="0"/>
              <a:t>inline</a:t>
            </a:r>
            <a:r>
              <a:rPr lang="ko-KR" altLang="en-US" baseline="0" dirty="0"/>
              <a:t>방식입니다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0119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4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214D8D-D7E7-481A-8A86-01956B5F7D10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94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545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756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305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7644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05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0952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480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128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87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0931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651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E2965-3F2F-482B-983E-35B44D9E42F1}" type="datetimeFigureOut">
              <a:rPr lang="ko-KR" altLang="en-US" smtClean="0"/>
              <a:t>2019-05-23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3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gi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gi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210638" y="2211388"/>
            <a:ext cx="409599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617707" y="5788863"/>
            <a:ext cx="33778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박병관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연구원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26" name="Picture 2" descr="C:\Users\Jason_Cha\Desktop\css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63" y="815975"/>
            <a:ext cx="3708400" cy="520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9075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14766" y="1351508"/>
            <a:ext cx="5962468" cy="41549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타입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(type)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(class)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(id)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081919" y="38100"/>
            <a:ext cx="1090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113</a:t>
            </a:r>
          </a:p>
        </p:txBody>
      </p:sp>
    </p:spTree>
    <p:extLst>
      <p:ext uri="{BB962C8B-B14F-4D97-AF65-F5344CB8AC3E}">
        <p14:creationId xmlns:p14="http://schemas.microsoft.com/office/powerpoint/2010/main" val="1902282326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6090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19704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예시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85981" y="1392662"/>
            <a:ext cx="6049687" cy="39703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#text 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yellow;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4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en-US" altLang="ko-KR" sz="40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red;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305262" y="0"/>
            <a:ext cx="0" cy="6755642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21131" y="2389519"/>
            <a:ext cx="71204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id=“box”&gt;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class=“</a:t>
            </a:r>
            <a:r>
              <a:rPr lang="en-US" altLang="ko-KR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			id=“text”&gt;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색깔은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683336" y="1392662"/>
            <a:ext cx="136622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25771" y="3343626"/>
            <a:ext cx="136622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꺾인 연결선 10"/>
          <p:cNvCxnSpPr>
            <a:stCxn id="9" idx="1"/>
          </p:cNvCxnSpPr>
          <p:nvPr/>
        </p:nvCxnSpPr>
        <p:spPr>
          <a:xfrm rot="10800000">
            <a:off x="8749366" y="1777383"/>
            <a:ext cx="193397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9808143" y="3663173"/>
            <a:ext cx="1260910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6893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6090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19704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예시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6042" y="2389557"/>
            <a:ext cx="642765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id=“box”&gt;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class=“</a:t>
            </a:r>
            <a:r>
              <a:rPr lang="en-US" altLang="ko-KR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 					id=“text”&gt;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색깔은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305262" y="0"/>
            <a:ext cx="0" cy="6755642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85980" y="1380546"/>
            <a:ext cx="6049687" cy="40318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 #text 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yellow;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4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#text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red;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40516" y="377947"/>
            <a:ext cx="4324384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100+100= 200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483930" y="3314747"/>
            <a:ext cx="136622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 rot="16200000" flipH="1">
            <a:off x="8566823" y="1391421"/>
            <a:ext cx="550716" cy="4900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/>
          <p:nvPr/>
        </p:nvCxnSpPr>
        <p:spPr>
          <a:xfrm rot="10800000" flipV="1">
            <a:off x="8508733" y="3728343"/>
            <a:ext cx="1260910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504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6090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19704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예시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6042" y="2389557"/>
            <a:ext cx="6064285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id=“box”&gt;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class=“</a:t>
            </a:r>
            <a:r>
              <a:rPr lang="en-US" altLang="ko-KR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 id=“text”&gt;</a:t>
            </a:r>
          </a:p>
          <a:p>
            <a:pPr lvl="1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&lt;span&gt;</a:t>
            </a:r>
            <a:r>
              <a:rPr lang="ko-KR" altLang="en-US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색깔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??&lt;/span&gt;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6305262" y="0"/>
            <a:ext cx="0" cy="6755642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85980" y="1386287"/>
            <a:ext cx="6049687" cy="45858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 p  span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yellow;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4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 .</a:t>
            </a:r>
            <a:r>
              <a:rPr lang="en-US" altLang="ko-KR" sz="40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span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red;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5884897"/>
      </p:ext>
    </p:extLst>
  </p:cSld>
  <p:clrMapOvr>
    <a:masterClrMapping/>
  </p:clrMapOvr>
  <p:transition spd="slow">
    <p:push dir="u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842420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974972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명시도 계산법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7590" y="1850312"/>
            <a:ext cx="6049687" cy="45858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 p  span</a:t>
            </a: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yellow;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4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 .</a:t>
            </a:r>
            <a:r>
              <a:rPr lang="en-US" altLang="ko-KR" sz="40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my_color</a:t>
            </a:r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span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red;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902054" y="2096533"/>
            <a:ext cx="3971498" cy="3539430"/>
          </a:xfrm>
          <a:prstGeom prst="rect">
            <a:avLst/>
          </a:prstGeom>
          <a:solidFill>
            <a:schemeClr val="tx1">
              <a:alpha val="39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 </a:t>
            </a:r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개수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100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 </a:t>
            </a:r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개수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10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</a:t>
            </a:r>
          </a:p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Tag </a:t>
            </a:r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개수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1</a:t>
            </a:r>
          </a:p>
          <a:p>
            <a:pPr algn="ctr"/>
            <a:endParaRPr lang="en-US" altLang="ko-KR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53687" y="2324475"/>
            <a:ext cx="136622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102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53688" y="4154063"/>
            <a:ext cx="1366229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111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5" name="꺾인 연결선 14"/>
          <p:cNvCxnSpPr>
            <a:stCxn id="9" idx="0"/>
            <a:endCxn id="17" idx="0"/>
          </p:cNvCxnSpPr>
          <p:nvPr/>
        </p:nvCxnSpPr>
        <p:spPr>
          <a:xfrm rot="16200000" flipV="1">
            <a:off x="4937537" y="425210"/>
            <a:ext cx="474163" cy="3324368"/>
          </a:xfrm>
          <a:prstGeom prst="bentConnector3">
            <a:avLst>
              <a:gd name="adj1" fmla="val 188507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0" idx="2"/>
          </p:cNvCxnSpPr>
          <p:nvPr/>
        </p:nvCxnSpPr>
        <p:spPr>
          <a:xfrm rot="5400000">
            <a:off x="4847440" y="3588501"/>
            <a:ext cx="654361" cy="3324367"/>
          </a:xfrm>
          <a:prstGeom prst="bentConnector3">
            <a:avLst>
              <a:gd name="adj1" fmla="val 168306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197513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279" y="2020922"/>
            <a:ext cx="9489442" cy="28161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상태 </a:t>
            </a:r>
            <a:r>
              <a:rPr lang="ko-KR" altLang="en-US" sz="5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5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지정된 특정 상태 조건을 충족하는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태그에만 스타일을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95636" y="2485811"/>
            <a:ext cx="3310430" cy="7386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가상클래스선택자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39191377"/>
      </p:ext>
    </p:extLst>
  </p:cSld>
  <p:clrMapOvr>
    <a:masterClrMapping/>
  </p:clrMapOvr>
  <p:transition spd="slow">
    <p:push dir="u"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32606"/>
              </p:ext>
            </p:extLst>
          </p:nvPr>
        </p:nvGraphicFramePr>
        <p:xfrm>
          <a:off x="1992574" y="2470244"/>
          <a:ext cx="8535916" cy="26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선택자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:link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href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속성을 가진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방문 전</a:t>
                      </a:r>
                      <a:r>
                        <a:rPr lang="en-US" altLang="ko-KR" baseline="0" dirty="0"/>
                        <a:t>) &lt;a&gt; </a:t>
                      </a:r>
                      <a:r>
                        <a:rPr lang="ko-KR" altLang="en-US" baseline="0" dirty="0"/>
                        <a:t>태그를 선택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선택자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/>
                        <a:t>:visited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방문했던 링크를 가진 </a:t>
                      </a:r>
                      <a:r>
                        <a:rPr lang="en-US" altLang="ko-KR" dirty="0"/>
                        <a:t>&lt;a&gt; </a:t>
                      </a:r>
                      <a:r>
                        <a:rPr lang="ko-KR" altLang="en-US" dirty="0"/>
                        <a:t>태그를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선택자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:hover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포인터를 올려 놓은 태그를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선택자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:active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마우스 포인터로 클릭한 태그를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선택자</a:t>
                      </a:r>
                      <a:r>
                        <a:rPr lang="en-US" altLang="ko-KR" baseline="0" dirty="0"/>
                        <a:t> :not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선택 대상을 반대로 적용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692709"/>
      </p:ext>
    </p:extLst>
  </p:cSld>
  <p:clrMapOvr>
    <a:masterClrMapping/>
  </p:clrMapOvr>
  <p:transition spd="slow">
    <p:push dir="u"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3045" y="1749579"/>
            <a:ext cx="8297618" cy="415498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</a:t>
            </a:r>
          </a:p>
          <a:p>
            <a:pPr lvl="2"/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&lt;a href="http://www.naver.com"&gt;</a:t>
            </a:r>
            <a:r>
              <a:rPr lang="ko-KR" altLang="pt-B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</a:t>
            </a:r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&lt;/a&gt;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&lt;/li&gt;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</a:t>
            </a:r>
          </a:p>
          <a:p>
            <a:pPr lvl="2"/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&lt;a href="http://www.daum.net"&gt;</a:t>
            </a:r>
            <a:r>
              <a:rPr lang="ko-KR" altLang="pt-B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다음</a:t>
            </a:r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&lt;/a&gt;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&lt;/li&gt;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</a:t>
            </a:r>
          </a:p>
          <a:p>
            <a:pPr lvl="2"/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&lt;a href="http://www.google.com"&gt;</a:t>
            </a:r>
            <a:r>
              <a:rPr lang="ko-KR" altLang="pt-B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구글</a:t>
            </a:r>
            <a:r>
              <a:rPr lang="pt-BR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&lt;/a&gt;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&lt;/li&gt;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744520" y="111547"/>
            <a:ext cx="3850547" cy="40934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a:link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color:green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a:visited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color:red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262" y="4273215"/>
            <a:ext cx="2247270" cy="2072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8306750" y="0"/>
            <a:ext cx="0" cy="685800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8306750" y="3745180"/>
            <a:ext cx="3885250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6341087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3300" y="1927003"/>
            <a:ext cx="597061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&lt;button&gt;Button&lt;/button&gt;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06504" y="526315"/>
            <a:ext cx="5399144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button:hover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color:red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sz="36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button:active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background-color: black;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6632790" y="0"/>
            <a:ext cx="0" cy="374518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flipH="1">
            <a:off x="-4680" y="3745180"/>
            <a:ext cx="12196680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9" y="4546340"/>
            <a:ext cx="2841887" cy="1867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15" r="88409" b="25374"/>
          <a:stretch/>
        </p:blipFill>
        <p:spPr bwMode="auto">
          <a:xfrm>
            <a:off x="4750894" y="4563549"/>
            <a:ext cx="2671688" cy="1867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75" r="87203" b="24814"/>
          <a:stretch/>
        </p:blipFill>
        <p:spPr bwMode="auto">
          <a:xfrm>
            <a:off x="8229599" y="4546340"/>
            <a:ext cx="2838736" cy="1884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아래쪽 화살표 11"/>
          <p:cNvSpPr/>
          <p:nvPr/>
        </p:nvSpPr>
        <p:spPr>
          <a:xfrm rot="7884181">
            <a:off x="6665903" y="5433443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7884181">
            <a:off x="10066468" y="5341583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181948" y="3855548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77594" y="3863515"/>
            <a:ext cx="165193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click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81841" y="3863515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normal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228502"/>
      </p:ext>
    </p:extLst>
  </p:cSld>
  <p:clrMapOvr>
    <a:masterClrMapping/>
  </p:clrMapOvr>
  <p:transition spd="slow">
    <p:push dir="u"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5383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8737"/>
          <a:stretch/>
        </p:blipFill>
        <p:spPr bwMode="auto">
          <a:xfrm>
            <a:off x="432940" y="2618236"/>
            <a:ext cx="5581650" cy="167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16"/>
          <a:stretch/>
        </p:blipFill>
        <p:spPr bwMode="auto">
          <a:xfrm>
            <a:off x="6259727" y="2618236"/>
            <a:ext cx="5600700" cy="1679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아래쪽 화살표 16"/>
          <p:cNvSpPr/>
          <p:nvPr/>
        </p:nvSpPr>
        <p:spPr>
          <a:xfrm rot="7884181">
            <a:off x="11278845" y="3959486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693709" y="4243029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070186"/>
      </p:ext>
    </p:extLst>
  </p:cSld>
  <p:clrMapOvr>
    <a:masterClrMapping/>
  </p:clrMapOvr>
  <p:transition spd="slow">
    <p:push dir="u"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445270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block </a:t>
            </a:r>
            <a:r>
              <a:rPr lang="en-US" altLang="ko-KR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inline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83292" y="1767446"/>
            <a:ext cx="9991533" cy="3795718"/>
            <a:chOff x="1076802" y="1528165"/>
            <a:chExt cx="9991533" cy="3795718"/>
          </a:xfrm>
        </p:grpSpPr>
        <p:sp>
          <p:nvSpPr>
            <p:cNvPr id="27" name="TextBox 26"/>
            <p:cNvSpPr txBox="1"/>
            <p:nvPr/>
          </p:nvSpPr>
          <p:spPr>
            <a:xfrm>
              <a:off x="1076803" y="1528165"/>
              <a:ext cx="2340069" cy="646331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block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79611" y="2841249"/>
              <a:ext cx="7228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Ex) div, p, h1, </a:t>
              </a:r>
              <a:r>
                <a:rPr lang="en-US" altLang="ko-KR" sz="3200" dirty="0" err="1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ul</a:t>
              </a:r>
              <a:r>
                <a:rPr lang="en-US" altLang="ko-KR" sz="32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</a:t>
              </a:r>
              <a:r>
                <a:rPr lang="en-US" altLang="ko-KR" sz="3200" dirty="0" err="1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ol</a:t>
              </a:r>
              <a:r>
                <a:rPr lang="en-US" altLang="ko-KR" sz="32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, dl, table …</a:t>
              </a:r>
              <a:endParaRPr lang="en-US" altLang="ko-KR" sz="20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76802" y="2174496"/>
              <a:ext cx="9991532" cy="523220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해당 태그가 한 줄을 완전히 차지하는 속성</a:t>
              </a:r>
              <a:endPara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6804" y="3569557"/>
              <a:ext cx="2340069" cy="646331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inline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076803" y="4215888"/>
              <a:ext cx="9991532" cy="523220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해당 태그가 다른 요소와 함께 한 행에 위치하려는 속성</a:t>
              </a:r>
              <a:endPara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02362" y="4739108"/>
              <a:ext cx="53992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Ex) span, a, sup, sub …</a:t>
              </a:r>
              <a:endParaRPr lang="en-US" altLang="ko-KR" sz="20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93681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335" y="2113255"/>
            <a:ext cx="11089330" cy="24468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ko-KR" altLang="en-US" sz="66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66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표시되며 페이지 안 모든 요소를 선택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382880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10137"/>
            <a:ext cx="377031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display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848443"/>
              </p:ext>
            </p:extLst>
          </p:nvPr>
        </p:nvGraphicFramePr>
        <p:xfrm>
          <a:off x="1978926" y="2620372"/>
          <a:ext cx="8535916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8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block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aseline="0" dirty="0"/>
                        <a:t>한 줄을 차지하는 속성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너비</a:t>
                      </a:r>
                      <a:r>
                        <a:rPr lang="en-US" altLang="ko-KR" baseline="0" dirty="0"/>
                        <a:t>/</a:t>
                      </a:r>
                      <a:r>
                        <a:rPr lang="ko-KR" altLang="en-US" baseline="0" dirty="0"/>
                        <a:t>높이 지정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inline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 줄에 여러 요소가 올 수 있는 속성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inline-block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</a:t>
                      </a:r>
                      <a:r>
                        <a:rPr lang="ko-KR" altLang="en-US" baseline="0" dirty="0"/>
                        <a:t> 줄에 여러 요소가 올 수 있음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너비</a:t>
                      </a:r>
                      <a:r>
                        <a:rPr lang="en-US" altLang="ko-KR" baseline="0" dirty="0"/>
                        <a:t>/</a:t>
                      </a:r>
                      <a:r>
                        <a:rPr lang="ko-KR" altLang="en-US" baseline="0" dirty="0"/>
                        <a:t>높이 지정 가능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none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화면에 보이지 않음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423051"/>
      </p:ext>
    </p:extLst>
  </p:cSld>
  <p:clrMapOvr>
    <a:masterClrMapping/>
  </p:clrMapOvr>
  <p:transition spd="slow">
    <p:push dir="u"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10137"/>
            <a:ext cx="69229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display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block,inline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3718" y="2663982"/>
            <a:ext cx="5970615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&lt;h1&gt;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문학산책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&lt;/h1&gt;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소나기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개미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550923" y="0"/>
            <a:ext cx="0" cy="685800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550923" y="3322099"/>
            <a:ext cx="5641077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1154" y="817515"/>
            <a:ext cx="539914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h1, p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display:inline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33" y="4418308"/>
            <a:ext cx="4333875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59883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02116"/>
            <a:ext cx="69229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display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block,inline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3718" y="2663982"/>
            <a:ext cx="5970615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&lt;h1&gt;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문학산책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&lt;/h1&gt;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소나기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개미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550923" y="0"/>
            <a:ext cx="0" cy="685800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550923" y="3322099"/>
            <a:ext cx="5641077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570773" y="-71671"/>
            <a:ext cx="5399144" cy="34163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display:inline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width:500px;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height:500px;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margin:50px;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border: 1px solid red;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836" y="3838647"/>
            <a:ext cx="4667250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773577"/>
      </p:ext>
    </p:extLst>
  </p:cSld>
  <p:clrMapOvr>
    <a:masterClrMapping/>
  </p:clrMapOvr>
  <p:transition spd="slow">
    <p:push dir="u"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10137"/>
            <a:ext cx="69229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display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en-US" altLang="ko-KR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block,inline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3718" y="2663982"/>
            <a:ext cx="5970615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&lt;h1&gt;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문학산책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&lt;/h1&gt;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소나기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개미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550923" y="0"/>
            <a:ext cx="0" cy="685800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6550923" y="3322099"/>
            <a:ext cx="5641077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21154" y="817515"/>
            <a:ext cx="5399144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display:none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32" y="4029361"/>
            <a:ext cx="2169457" cy="1929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516621"/>
      </p:ext>
    </p:extLst>
  </p:cSld>
  <p:clrMapOvr>
    <a:masterClrMapping/>
  </p:clrMapOvr>
  <p:transition spd="slow">
    <p:push dir="u"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10137"/>
            <a:ext cx="47529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display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18"/>
          <a:stretch/>
        </p:blipFill>
        <p:spPr bwMode="auto">
          <a:xfrm>
            <a:off x="678975" y="2634017"/>
            <a:ext cx="4579915" cy="1785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82"/>
          <a:stretch/>
        </p:blipFill>
        <p:spPr bwMode="auto">
          <a:xfrm>
            <a:off x="6138081" y="1312955"/>
            <a:ext cx="4579915" cy="1785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081" y="3893759"/>
            <a:ext cx="4579915" cy="1694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아래쪽 화살표 11"/>
          <p:cNvSpPr/>
          <p:nvPr/>
        </p:nvSpPr>
        <p:spPr>
          <a:xfrm rot="7884181">
            <a:off x="7648539" y="1803139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417496" y="2027510"/>
            <a:ext cx="242393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7884181">
            <a:off x="7130670" y="5162762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899627" y="5387133"/>
            <a:ext cx="2423933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109447"/>
      </p:ext>
    </p:extLst>
  </p:cSld>
  <p:clrMapOvr>
    <a:masterClrMapping/>
  </p:clrMapOvr>
  <p:transition spd="slow">
    <p:push dir="u"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55844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57565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:checked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38918" y="2712051"/>
            <a:ext cx="57342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en-US" altLang="ko-KR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:checked</a:t>
            </a:r>
            <a:endParaRPr lang="ko-KR" altLang="en-US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053212" y="3713870"/>
            <a:ext cx="81056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input</a:t>
            </a:r>
            <a:r>
              <a:rPr lang="ko-KR" altLang="en-US" sz="32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중에서 체크 상태의 요소를 선택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7189094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54139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40515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:checked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543665" y="2317926"/>
            <a:ext cx="41885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input</a:t>
            </a:r>
            <a:r>
              <a:rPr lang="en-US" altLang="ko-KR" sz="2400" b="1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:checked</a:t>
            </a:r>
            <a:r>
              <a:rPr lang="en-US" altLang="ko-KR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250px;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250px;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794" y="2846439"/>
            <a:ext cx="1523622" cy="11651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578" y="706385"/>
            <a:ext cx="2416674" cy="24639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3600" y="3706171"/>
            <a:ext cx="2424799" cy="2229368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6096000" y="23499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27669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674397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73518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:checked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35" y="1462308"/>
            <a:ext cx="3702401" cy="419421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89136" y="4372275"/>
            <a:ext cx="418854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.div1</a:t>
            </a: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폭 </a:t>
            </a:r>
            <a:r>
              <a:rPr lang="en-US" altLang="ko-KR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높이</a:t>
            </a:r>
            <a:r>
              <a:rPr lang="en-US" altLang="ko-KR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500px</a:t>
            </a:r>
            <a:r>
              <a:rPr lang="ko-KR" altLang="en-US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400" b="1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9136" y="1414002"/>
            <a:ext cx="63874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해당 색깔의 </a:t>
            </a: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radio</a:t>
            </a:r>
            <a:r>
              <a:rPr lang="ko-KR" altLang="en-US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버튼을 클릭했을 때 </a:t>
            </a: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r>
              <a:rPr lang="ko-KR" altLang="en-US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색상이 변경되게 하시오</a:t>
            </a: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1836720"/>
      </p:ext>
    </p:extLst>
  </p:cSld>
  <p:clrMapOvr>
    <a:masterClrMapping/>
  </p:clrMapOvr>
  <p:transition spd="slow">
    <p:push dir="u"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674397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73518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:checked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상태선택자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49" y="1953019"/>
            <a:ext cx="3991054" cy="7320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9" y="4189748"/>
            <a:ext cx="4014669" cy="14877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93" y="1264227"/>
            <a:ext cx="4014669" cy="21647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0565" y="4404240"/>
            <a:ext cx="3998925" cy="2141157"/>
          </a:xfrm>
          <a:prstGeom prst="rect">
            <a:avLst/>
          </a:prstGeom>
        </p:spPr>
      </p:pic>
      <p:cxnSp>
        <p:nvCxnSpPr>
          <p:cNvPr id="12" name="직선 화살표 연결선 11"/>
          <p:cNvCxnSpPr>
            <a:stCxn id="2" idx="2"/>
            <a:endCxn id="6" idx="0"/>
          </p:cNvCxnSpPr>
          <p:nvPr/>
        </p:nvCxnSpPr>
        <p:spPr>
          <a:xfrm>
            <a:off x="2644876" y="2685105"/>
            <a:ext cx="11808" cy="1504643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6" idx="3"/>
            <a:endCxn id="8" idx="1"/>
          </p:cNvCxnSpPr>
          <p:nvPr/>
        </p:nvCxnSpPr>
        <p:spPr>
          <a:xfrm flipV="1">
            <a:off x="4664018" y="2346614"/>
            <a:ext cx="2605175" cy="2587029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6" idx="3"/>
            <a:endCxn id="9" idx="1"/>
          </p:cNvCxnSpPr>
          <p:nvPr/>
        </p:nvCxnSpPr>
        <p:spPr>
          <a:xfrm>
            <a:off x="4664018" y="4933643"/>
            <a:ext cx="2706547" cy="541176"/>
          </a:xfrm>
          <a:prstGeom prst="straightConnector1">
            <a:avLst/>
          </a:prstGeom>
          <a:ln w="381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323429" y="3037316"/>
            <a:ext cx="2347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경우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65729" y="4967598"/>
            <a:ext cx="23479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‘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아니오</a:t>
            </a:r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’</a:t>
            </a:r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 경우</a:t>
            </a:r>
          </a:p>
        </p:txBody>
      </p:sp>
    </p:spTree>
    <p:extLst>
      <p:ext uri="{BB962C8B-B14F-4D97-AF65-F5344CB8AC3E}">
        <p14:creationId xmlns:p14="http://schemas.microsoft.com/office/powerpoint/2010/main" val="1858192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3" y="510137"/>
            <a:ext cx="31209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2325188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958535" y="1810137"/>
            <a:ext cx="82972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정렬하기 위해 사용되는 속성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535181" y="2928298"/>
            <a:ext cx="91439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 float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속성값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left :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왼쪽에 띄움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right :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오른쪽에 띄움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itchFamily="2" charset="2"/>
            </a:endParaRPr>
          </a:p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none :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띄우지 않음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기본값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538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2396" y="2648998"/>
            <a:ext cx="6590728" cy="1815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color: #ff00ff;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85891"/>
      </p:ext>
    </p:extLst>
  </p:cSld>
  <p:clrMapOvr>
    <a:masterClrMapping/>
  </p:clrMapOvr>
  <p:transition spd="slow">
    <p:push dir="u"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8236" y="1454743"/>
            <a:ext cx="10319350" cy="49692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4171295" y="1739996"/>
            <a:ext cx="6398319" cy="24192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753679" y="4068668"/>
            <a:ext cx="9815934" cy="199646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-678213" y="510137"/>
            <a:ext cx="31209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2325188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97166" y="1765957"/>
            <a:ext cx="3253973" cy="21733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801134" y="4159274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26209" y="4473724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837784" y="4809399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60934" y="5145074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72508" y="5492308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872508" y="5864627"/>
            <a:ext cx="969710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1675932" y="2456355"/>
            <a:ext cx="1311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489804" y="3800446"/>
            <a:ext cx="6301726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16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4229171" y="1812257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240746" y="2103552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240746" y="2489968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240746" y="2852651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240746" y="3224685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4240746" y="3598615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229170" y="3868784"/>
            <a:ext cx="623434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313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/>
          <a:stretch/>
        </p:blipFill>
        <p:spPr bwMode="auto">
          <a:xfrm>
            <a:off x="108860" y="1846"/>
            <a:ext cx="8075529" cy="685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8860" y="0"/>
            <a:ext cx="8066314" cy="1012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860" y="1012372"/>
            <a:ext cx="8066314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8860" y="1338943"/>
            <a:ext cx="5442854" cy="3178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1714" y="1338943"/>
            <a:ext cx="2623460" cy="3516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860" y="4517570"/>
            <a:ext cx="5442854" cy="23404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51714" y="4855029"/>
            <a:ext cx="2623460" cy="20029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36629" y="1536174"/>
            <a:ext cx="346761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큰 영역을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구분해주는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역활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9494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4" y="510137"/>
            <a:ext cx="469065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39340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68" y="2398878"/>
            <a:ext cx="4378088" cy="3919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08" y="2398878"/>
            <a:ext cx="4999630" cy="2760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287185" y="1548454"/>
            <a:ext cx="393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float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</a:t>
            </a:r>
            <a:r>
              <a:rPr lang="ko-KR" altLang="en-US" sz="4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85896" y="1543338"/>
            <a:ext cx="3938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float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</a:t>
            </a:r>
            <a:r>
              <a:rPr lang="ko-KR" altLang="en-US" sz="4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후</a:t>
            </a:r>
          </a:p>
        </p:txBody>
      </p:sp>
    </p:spTree>
    <p:extLst>
      <p:ext uri="{BB962C8B-B14F-4D97-AF65-F5344CB8AC3E}">
        <p14:creationId xmlns:p14="http://schemas.microsoft.com/office/powerpoint/2010/main" val="1293257184"/>
      </p:ext>
    </p:extLst>
  </p:cSld>
  <p:clrMapOvr>
    <a:masterClrMapping/>
  </p:clrMapOvr>
  <p:transition spd="slow">
    <p:push dir="u"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4" y="510137"/>
            <a:ext cx="469065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39340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310" y="1399820"/>
            <a:ext cx="5679743" cy="5141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7451678" y="2537436"/>
            <a:ext cx="45859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text-align 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활용</a:t>
            </a:r>
            <a:endParaRPr lang="ko-KR" altLang="en-US" sz="400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336275" y="3616656"/>
            <a:ext cx="2115403" cy="21426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구부러진 연결선 3"/>
          <p:cNvCxnSpPr/>
          <p:nvPr/>
        </p:nvCxnSpPr>
        <p:spPr>
          <a:xfrm flipV="1">
            <a:off x="6393976" y="2893325"/>
            <a:ext cx="1057702" cy="723331"/>
          </a:xfrm>
          <a:prstGeom prst="curvedConnector3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303851"/>
      </p:ext>
    </p:extLst>
  </p:cSld>
  <p:clrMapOvr>
    <a:masterClrMapping/>
  </p:clrMapOvr>
  <p:transition spd="slow">
    <p:push dir="u"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3" y="510137"/>
            <a:ext cx="31209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2325188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Picture 2" descr="http://cfile2.uf.tistory.com/original/2172A53B50DB89761CF3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5200" y="1664278"/>
            <a:ext cx="3802836" cy="4390767"/>
          </a:xfrm>
          <a:prstGeom prst="rect">
            <a:avLst/>
          </a:prstGeom>
          <a:noFill/>
        </p:spPr>
      </p:pic>
      <p:pic>
        <p:nvPicPr>
          <p:cNvPr id="7" name="Picture 2" descr="http://cfile25.uf.tistory.com/image/010B513850DB8B50216BF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13676" y="1650261"/>
            <a:ext cx="3806177" cy="4376059"/>
          </a:xfrm>
          <a:prstGeom prst="rect">
            <a:avLst/>
          </a:prstGeom>
          <a:noFill/>
        </p:spPr>
      </p:pic>
      <p:sp>
        <p:nvSpPr>
          <p:cNvPr id="8" name="오른쪽 화살표 7"/>
          <p:cNvSpPr/>
          <p:nvPr/>
        </p:nvSpPr>
        <p:spPr>
          <a:xfrm>
            <a:off x="5686595" y="3635817"/>
            <a:ext cx="1214846" cy="50945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29098" y="3058115"/>
            <a:ext cx="24340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0000"/>
                </a:solidFill>
              </a:rPr>
              <a:t>float - left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571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3" y="510137"/>
            <a:ext cx="31209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2325188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4" descr="http://cfile10.uf.tistory.com/image/2275884850DB909C334C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1793" y="2008070"/>
            <a:ext cx="3719668" cy="2913679"/>
          </a:xfrm>
          <a:prstGeom prst="rect">
            <a:avLst/>
          </a:prstGeom>
          <a:noFill/>
        </p:spPr>
      </p:pic>
      <p:pic>
        <p:nvPicPr>
          <p:cNvPr id="13" name="Picture 6" descr="http://cfile25.uf.tistory.com/image/012E5C5050DB91B83B612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7586" y="2012331"/>
            <a:ext cx="4463288" cy="2921819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2456203" y="5071701"/>
            <a:ext cx="32447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부모 요소의 크기가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800px</a:t>
            </a:r>
            <a:endPara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16245" y="5120436"/>
            <a:ext cx="3652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번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2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번에게는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LEFT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주고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 </a:t>
            </a:r>
          </a:p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번에게는 </a:t>
            </a:r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RIGHT</a:t>
            </a: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를 준 결과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836775" y="294547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그렇다면 부모가 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800px</a:t>
            </a: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보다 크거나 유동적이라면 어떻게 될까요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6349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3" y="510137"/>
            <a:ext cx="31209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2325188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Picture 2" descr="http://cfile9.uf.tistory.com/image/0267224E50DB95382E141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8595" y="2602973"/>
            <a:ext cx="6154149" cy="2381389"/>
          </a:xfrm>
          <a:prstGeom prst="rect">
            <a:avLst/>
          </a:prstGeom>
          <a:noFill/>
        </p:spPr>
      </p:pic>
      <p:grpSp>
        <p:nvGrpSpPr>
          <p:cNvPr id="17" name="그룹 16"/>
          <p:cNvGrpSpPr/>
          <p:nvPr/>
        </p:nvGrpSpPr>
        <p:grpSpPr>
          <a:xfrm>
            <a:off x="3098848" y="1893977"/>
            <a:ext cx="2238102" cy="584775"/>
            <a:chOff x="1654630" y="1983812"/>
            <a:chExt cx="2238102" cy="584775"/>
          </a:xfrm>
        </p:grpSpPr>
        <p:sp>
          <p:nvSpPr>
            <p:cNvPr id="18" name="TextBox 17"/>
            <p:cNvSpPr txBox="1"/>
            <p:nvPr/>
          </p:nvSpPr>
          <p:spPr>
            <a:xfrm>
              <a:off x="1654630" y="1983812"/>
              <a:ext cx="997130" cy="58477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left</a:t>
              </a:r>
            </a:p>
          </p:txBody>
        </p:sp>
        <p:sp>
          <p:nvSpPr>
            <p:cNvPr id="19" name="오른쪽 화살표 18"/>
            <p:cNvSpPr/>
            <p:nvPr/>
          </p:nvSpPr>
          <p:spPr>
            <a:xfrm>
              <a:off x="2677886" y="2011680"/>
              <a:ext cx="1214846" cy="509452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878366" y="5129211"/>
            <a:ext cx="2586445" cy="584775"/>
            <a:chOff x="5434148" y="5219046"/>
            <a:chExt cx="2586445" cy="584775"/>
          </a:xfrm>
        </p:grpSpPr>
        <p:sp>
          <p:nvSpPr>
            <p:cNvPr id="21" name="TextBox 20"/>
            <p:cNvSpPr txBox="1"/>
            <p:nvPr/>
          </p:nvSpPr>
          <p:spPr>
            <a:xfrm>
              <a:off x="6692538" y="5219046"/>
              <a:ext cx="1328055" cy="58477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200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right</a:t>
              </a:r>
            </a:p>
          </p:txBody>
        </p:sp>
        <p:sp>
          <p:nvSpPr>
            <p:cNvPr id="22" name="오른쪽 화살표 21"/>
            <p:cNvSpPr/>
            <p:nvPr/>
          </p:nvSpPr>
          <p:spPr>
            <a:xfrm rot="10800000">
              <a:off x="5434148" y="5277394"/>
              <a:ext cx="1214846" cy="509452"/>
            </a:xfrm>
            <a:prstGeom prst="rightArrow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8132401" y="3868211"/>
            <a:ext cx="1123406" cy="112340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098847" y="2609822"/>
            <a:ext cx="1123406" cy="1123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07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915" y="1784985"/>
            <a:ext cx="84010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678214" y="510137"/>
            <a:ext cx="469065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378" y="525127"/>
            <a:ext cx="39340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65512406"/>
      </p:ext>
    </p:extLst>
  </p:cSld>
  <p:clrMapOvr>
    <a:masterClrMapping/>
  </p:clrMapOvr>
  <p:transition spd="slow">
    <p:push dir="u"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117" y="1636420"/>
            <a:ext cx="7016143" cy="420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570224" y="5846107"/>
            <a:ext cx="383280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전체가로크기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:1024</a:t>
            </a:r>
          </a:p>
        </p:txBody>
      </p:sp>
      <p:sp>
        <p:nvSpPr>
          <p:cNvPr id="7" name="오른쪽 화살표 6"/>
          <p:cNvSpPr/>
          <p:nvPr/>
        </p:nvSpPr>
        <p:spPr>
          <a:xfrm rot="10800000">
            <a:off x="4311834" y="5904455"/>
            <a:ext cx="1214846" cy="50945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286793" y="2929262"/>
            <a:ext cx="290520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전체세로크기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lvl="0" algn="ctr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768</a:t>
            </a:r>
          </a:p>
        </p:txBody>
      </p:sp>
      <p:sp>
        <p:nvSpPr>
          <p:cNvPr id="9" name="오른쪽 화살표 8"/>
          <p:cNvSpPr/>
          <p:nvPr/>
        </p:nvSpPr>
        <p:spPr>
          <a:xfrm rot="5400000">
            <a:off x="9050331" y="2112400"/>
            <a:ext cx="1214846" cy="509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773699" y="1741054"/>
            <a:ext cx="7229581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1024 / height : 134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42963" y="5220031"/>
            <a:ext cx="7229581" cy="52322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512 / height : 134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30117" y="3292059"/>
            <a:ext cx="7229581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200</a:t>
            </a:r>
          </a:p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500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6517" y="3297403"/>
            <a:ext cx="7229581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200</a:t>
            </a:r>
          </a:p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500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25936" y="3307299"/>
            <a:ext cx="7229581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624</a:t>
            </a:r>
          </a:p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500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678214" y="510137"/>
            <a:ext cx="391912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77" y="525127"/>
            <a:ext cx="316253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678261"/>
      </p:ext>
    </p:extLst>
  </p:cSld>
  <p:clrMapOvr>
    <a:masterClrMapping/>
  </p:clrMapOvr>
  <p:transition spd="slow">
    <p:push dir="u"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797" y="1528207"/>
            <a:ext cx="7515225" cy="494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18532" y="834173"/>
            <a:ext cx="383280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폭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`100%</a:t>
            </a:r>
          </a:p>
        </p:txBody>
      </p:sp>
      <p:sp>
        <p:nvSpPr>
          <p:cNvPr id="7" name="오른쪽 화살표 6"/>
          <p:cNvSpPr/>
          <p:nvPr/>
        </p:nvSpPr>
        <p:spPr>
          <a:xfrm rot="10800000">
            <a:off x="3960142" y="892521"/>
            <a:ext cx="1214846" cy="50945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77594" y="3476576"/>
            <a:ext cx="2905207" cy="10772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높이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1024px</a:t>
            </a:r>
          </a:p>
        </p:txBody>
      </p:sp>
      <p:sp>
        <p:nvSpPr>
          <p:cNvPr id="9" name="오른쪽 화살표 8"/>
          <p:cNvSpPr/>
          <p:nvPr/>
        </p:nvSpPr>
        <p:spPr>
          <a:xfrm rot="5400000">
            <a:off x="9641132" y="2659714"/>
            <a:ext cx="1214846" cy="5094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067098" y="1528207"/>
            <a:ext cx="7229581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8% 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95911" y="2580882"/>
            <a:ext cx="2005222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20%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678214" y="510137"/>
            <a:ext cx="420920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377" y="525127"/>
            <a:ext cx="345261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float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67098" y="1880662"/>
            <a:ext cx="7229581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5%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019468" y="5813402"/>
            <a:ext cx="7229581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7%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19469" y="2951555"/>
            <a:ext cx="7229581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40% 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90896" y="4876485"/>
            <a:ext cx="7229581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height : 40% 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62705" y="2580882"/>
            <a:ext cx="1909645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width : 80%</a:t>
            </a:r>
          </a:p>
        </p:txBody>
      </p:sp>
      <p:sp>
        <p:nvSpPr>
          <p:cNvPr id="2" name="오른쪽 대괄호 1"/>
          <p:cNvSpPr/>
          <p:nvPr/>
        </p:nvSpPr>
        <p:spPr>
          <a:xfrm>
            <a:off x="7812155" y="1594137"/>
            <a:ext cx="168282" cy="265688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/>
          <p:cNvSpPr/>
          <p:nvPr/>
        </p:nvSpPr>
        <p:spPr>
          <a:xfrm>
            <a:off x="7814131" y="1942385"/>
            <a:ext cx="168282" cy="265688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오른쪽 대괄호 25"/>
          <p:cNvSpPr/>
          <p:nvPr/>
        </p:nvSpPr>
        <p:spPr>
          <a:xfrm>
            <a:off x="7812155" y="2363289"/>
            <a:ext cx="154375" cy="1708168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대괄호 26"/>
          <p:cNvSpPr/>
          <p:nvPr/>
        </p:nvSpPr>
        <p:spPr>
          <a:xfrm>
            <a:off x="7810180" y="4223857"/>
            <a:ext cx="154375" cy="1708168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오른쪽 대괄호 27"/>
          <p:cNvSpPr/>
          <p:nvPr/>
        </p:nvSpPr>
        <p:spPr>
          <a:xfrm>
            <a:off x="7800064" y="6080668"/>
            <a:ext cx="168282" cy="265688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오른쪽 대괄호 28"/>
          <p:cNvSpPr/>
          <p:nvPr/>
        </p:nvSpPr>
        <p:spPr>
          <a:xfrm rot="5400000">
            <a:off x="4377237" y="2291476"/>
            <a:ext cx="99969" cy="507635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오른쪽 대괄호 29"/>
          <p:cNvSpPr/>
          <p:nvPr/>
        </p:nvSpPr>
        <p:spPr>
          <a:xfrm rot="5400000">
            <a:off x="6184361" y="1183086"/>
            <a:ext cx="99970" cy="2724414"/>
          </a:xfrm>
          <a:prstGeom prst="rightBracke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1150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0891" y="2143734"/>
            <a:ext cx="7750218" cy="26314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타입</a:t>
            </a:r>
            <a:r>
              <a:rPr lang="en-US" altLang="ko-KR" sz="6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(type)</a:t>
            </a:r>
            <a:r>
              <a:rPr lang="ko-KR" altLang="en-US" sz="6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66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66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HTML 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 이름을 사용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963526"/>
      </p:ext>
    </p:extLst>
  </p:cSld>
  <p:clrMapOvr>
    <a:masterClrMapping/>
  </p:clrMapOvr>
  <p:transition spd="slow">
    <p:push dir="u"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86213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454938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background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066476"/>
              </p:ext>
            </p:extLst>
          </p:nvPr>
        </p:nvGraphicFramePr>
        <p:xfrm>
          <a:off x="1649873" y="2006220"/>
          <a:ext cx="9036324" cy="3594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background-color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색상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background-image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이미지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background-position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이미지 시작 위치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수평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수직</a:t>
                      </a:r>
                      <a:r>
                        <a:rPr lang="en-US" altLang="ko-KR" baseline="0" dirty="0"/>
                        <a:t>) </a:t>
                      </a:r>
                      <a:r>
                        <a:rPr lang="ko-KR" altLang="en-US" baseline="0" dirty="0"/>
                        <a:t>지정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background-repeat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반복 여부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방향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background-size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이미지 너비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높이 지정 </a:t>
                      </a:r>
                      <a:r>
                        <a:rPr lang="en-US" altLang="ko-KR" baseline="0" dirty="0"/>
                        <a:t>(</a:t>
                      </a:r>
                      <a:r>
                        <a:rPr lang="ko-KR" altLang="en-US" baseline="0" dirty="0"/>
                        <a:t>너비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높이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background-attachment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스크롤에 따른 배경 이동 여부 지정 </a:t>
                      </a:r>
                      <a:r>
                        <a:rPr lang="en-US" altLang="ko-KR" dirty="0"/>
                        <a:t>(scroll, fixed)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background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배경 속성 값 한 번에 지정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색상 이미지 반복형태 위치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456385"/>
      </p:ext>
    </p:extLst>
  </p:cSld>
  <p:clrMapOvr>
    <a:masterClrMapping/>
  </p:clrMapOvr>
  <p:transition spd="slow">
    <p:push dir="u"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4080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454938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background-image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583" y="2552350"/>
            <a:ext cx="11647615" cy="17543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background-image: </a:t>
            </a:r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(‘./</a:t>
            </a:r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/box.png’);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3749810991"/>
      </p:ext>
    </p:extLst>
  </p:cSld>
  <p:clrMapOvr>
    <a:masterClrMapping/>
  </p:clrMapOvr>
  <p:transition spd="slow">
    <p:push dir="u"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4080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454938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background-repeat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572" y="1325700"/>
            <a:ext cx="10822702" cy="18774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{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background-image: 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(‘./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/heart.png’);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background-repeat: </a:t>
            </a:r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repeat(</a:t>
            </a:r>
            <a:r>
              <a:rPr lang="ko-KR" altLang="en-US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기본</a:t>
            </a:r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8" y="3802363"/>
            <a:ext cx="2450622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078" y="3802363"/>
            <a:ext cx="2369981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97" y="3802363"/>
            <a:ext cx="2505210" cy="2375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46" y="3778979"/>
            <a:ext cx="2398664" cy="239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41947" y="3203137"/>
            <a:ext cx="102767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repeat   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no-repeat  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  </a:t>
            </a:r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repeat-x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/  </a:t>
            </a:r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repeat-y</a:t>
            </a:r>
            <a:endParaRPr lang="en-US" altLang="ko-KR" sz="280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567608"/>
      </p:ext>
    </p:extLst>
  </p:cSld>
  <p:clrMapOvr>
    <a:masterClrMapping/>
  </p:clrMapOvr>
  <p:transition spd="slow">
    <p:push dir="u"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3963388" y="2476654"/>
            <a:ext cx="5475917" cy="3090857"/>
            <a:chOff x="3963388" y="2476654"/>
            <a:chExt cx="5475917" cy="3090857"/>
          </a:xfrm>
        </p:grpSpPr>
        <p:sp>
          <p:nvSpPr>
            <p:cNvPr id="27" name="오른쪽 대괄호 26"/>
            <p:cNvSpPr/>
            <p:nvPr/>
          </p:nvSpPr>
          <p:spPr>
            <a:xfrm rot="16200000" flipH="1">
              <a:off x="5686588" y="2749623"/>
              <a:ext cx="258472" cy="3622977"/>
            </a:xfrm>
            <a:prstGeom prst="righ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14377" y="4367182"/>
              <a:ext cx="1243838" cy="1200329"/>
            </a:xfrm>
            <a:prstGeom prst="rect">
              <a:avLst/>
            </a:prstGeom>
            <a:solidFill>
              <a:srgbClr val="007BA7"/>
            </a:solidFill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52px</a:t>
              </a:r>
              <a:endPara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2050" name="Picture 2" descr="C:\Users\HHD\Desktop\2017년 사업\경영원\수업\CSS\login_stat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3388" y="2476654"/>
              <a:ext cx="3663922" cy="18319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오른쪽 대괄호 19"/>
            <p:cNvSpPr/>
            <p:nvPr/>
          </p:nvSpPr>
          <p:spPr>
            <a:xfrm>
              <a:off x="7897108" y="2512353"/>
              <a:ext cx="409433" cy="1760561"/>
            </a:xfrm>
            <a:prstGeom prst="rightBracke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97108" y="3069466"/>
              <a:ext cx="1542197" cy="646331"/>
            </a:xfrm>
            <a:prstGeom prst="rect">
              <a:avLst/>
            </a:prstGeom>
            <a:solidFill>
              <a:srgbClr val="007BA7"/>
            </a:solidFill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26px</a:t>
              </a:r>
              <a:endPara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947" y="0"/>
            <a:ext cx="12214349" cy="6858000"/>
            <a:chOff x="0" y="0"/>
            <a:chExt cx="12214349" cy="6858000"/>
          </a:xfrm>
        </p:grpSpPr>
        <p:grpSp>
          <p:nvGrpSpPr>
            <p:cNvPr id="22" name="그룹 21"/>
            <p:cNvGrpSpPr/>
            <p:nvPr/>
          </p:nvGrpSpPr>
          <p:grpSpPr>
            <a:xfrm>
              <a:off x="0" y="0"/>
              <a:ext cx="12214349" cy="6858000"/>
              <a:chOff x="-22350" y="1842448"/>
              <a:chExt cx="12214349" cy="6858000"/>
            </a:xfrm>
            <a:solidFill>
              <a:schemeClr val="tx1">
                <a:alpha val="78000"/>
              </a:schemeClr>
            </a:solidFill>
          </p:grpSpPr>
          <p:sp>
            <p:nvSpPr>
              <p:cNvPr id="21" name="직사각형 20"/>
              <p:cNvSpPr/>
              <p:nvPr/>
            </p:nvSpPr>
            <p:spPr>
              <a:xfrm>
                <a:off x="-22350" y="1842448"/>
                <a:ext cx="396339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5772998" y="1842448"/>
                <a:ext cx="6419001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3941038" y="1842448"/>
                <a:ext cx="1831964" cy="24766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941034" y="6151063"/>
                <a:ext cx="1831964" cy="25493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타원 2"/>
            <p:cNvSpPr/>
            <p:nvPr/>
          </p:nvSpPr>
          <p:spPr>
            <a:xfrm>
              <a:off x="3855906" y="2369170"/>
              <a:ext cx="214968" cy="2149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3567356" y="1907505"/>
              <a:ext cx="9525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accent4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(0,0)</a:t>
              </a:r>
              <a:endParaRPr lang="ko-KR" altLang="en-US" sz="2400" b="1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>
              <a:off x="3963390" y="2476653"/>
              <a:ext cx="1099929" cy="1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endCxn id="21" idx="3"/>
            </p:cNvCxnSpPr>
            <p:nvPr/>
          </p:nvCxnSpPr>
          <p:spPr>
            <a:xfrm>
              <a:off x="3963390" y="2476654"/>
              <a:ext cx="0" cy="952346"/>
            </a:xfrm>
            <a:prstGeom prst="straightConnector1">
              <a:avLst/>
            </a:prstGeom>
            <a:ln w="76200">
              <a:solidFill>
                <a:schemeClr val="accent4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직사각형 3"/>
          <p:cNvSpPr/>
          <p:nvPr/>
        </p:nvSpPr>
        <p:spPr>
          <a:xfrm>
            <a:off x="-904285" y="510137"/>
            <a:ext cx="587018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26935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background-position</a:t>
            </a:r>
          </a:p>
        </p:txBody>
      </p:sp>
    </p:spTree>
    <p:extLst>
      <p:ext uri="{BB962C8B-B14F-4D97-AF65-F5344CB8AC3E}">
        <p14:creationId xmlns:p14="http://schemas.microsoft.com/office/powerpoint/2010/main" val="1238186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5006E-6 3.33025E-7 L -0.15018 0.001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1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87018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26935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background-position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3195055"/>
            <a:ext cx="6064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id=“</a:t>
            </a:r>
            <a:r>
              <a:rPr lang="en-US" altLang="ko-KR" sz="32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img_box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”&gt;&lt;/div&gt;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143" y="1594617"/>
            <a:ext cx="6019858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div#img_box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width:26px;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height:26px;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background-image: 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(‘login_state.png’);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div#img_box:active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background-position: 26px 0px;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6060481" y="21511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184520"/>
      </p:ext>
    </p:extLst>
  </p:cSld>
  <p:clrMapOvr>
    <a:masterClrMapping/>
  </p:clrMapOvr>
  <p:transition spd="slow">
    <p:push dir="u"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list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8538" y="225087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기능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255520" y="3135402"/>
            <a:ext cx="92521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list-style-type        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마커의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타입 지정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list-style-image     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마커의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이미지 지정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list-style-position  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마커의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위치 지정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012972"/>
      </p:ext>
    </p:extLst>
  </p:cSld>
  <p:clrMapOvr>
    <a:masterClrMapping/>
  </p:clrMapOvr>
  <p:transition spd="slow">
    <p:push dir="u"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4936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list-style-type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610362" y="2558612"/>
            <a:ext cx="925213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list-style-type</a:t>
            </a:r>
          </a:p>
          <a:p>
            <a:pPr marL="571500" indent="-571500">
              <a:buFontTx/>
              <a:buChar char="-"/>
            </a:pPr>
            <a:r>
              <a:rPr lang="en-US" altLang="ko-KR" sz="3600" b="1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disc, </a:t>
            </a:r>
            <a:r>
              <a:rPr lang="en-US" altLang="ko-KR" sz="3600" b="1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cricle</a:t>
            </a:r>
            <a:r>
              <a:rPr lang="en-US" altLang="ko-KR" sz="3600" b="1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square, none</a:t>
            </a:r>
          </a:p>
          <a:p>
            <a:pPr marL="571500" indent="-571500">
              <a:buFontTx/>
              <a:buChar char="-"/>
            </a:pPr>
            <a:r>
              <a:rPr lang="en-US" altLang="ko-KR" sz="3600" b="1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upper-roman, upper-alpha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46738653"/>
      </p:ext>
    </p:extLst>
  </p:cSld>
  <p:clrMapOvr>
    <a:masterClrMapping/>
  </p:clrMapOvr>
  <p:transition spd="slow">
    <p:push dir="u"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93037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392158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list-style-image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75582" y="2306510"/>
            <a:ext cx="60642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32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&lt;li&gt;list1&lt;/li&gt;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&lt;li&gt;list2&lt;/li&gt;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&lt;li&gt;list3&lt;/li&gt;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&lt;li&gt;list4&lt;/li&gt;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32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67867" y="860118"/>
            <a:ext cx="7124133" cy="2492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list-style-image: </a:t>
            </a:r>
            <a:r>
              <a:rPr lang="en-US" altLang="ko-KR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(‘help.png’);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36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667530" y="21511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667530" y="3194851"/>
            <a:ext cx="7524470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96" y="3830004"/>
            <a:ext cx="2929073" cy="2051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396299"/>
      </p:ext>
    </p:extLst>
  </p:cSld>
  <p:clrMapOvr>
    <a:masterClrMapping/>
  </p:clrMapOvr>
  <p:transition spd="slow">
    <p:push dir="u"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80" y="2521529"/>
            <a:ext cx="17335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7884181">
            <a:off x="8030675" y="2704741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04847" y="2948457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537" y="2521529"/>
            <a:ext cx="17240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0895728"/>
      </p:ext>
    </p:extLst>
  </p:cSld>
  <p:clrMapOvr>
    <a:masterClrMapping/>
  </p:clrMapOvr>
  <p:transition spd="slow">
    <p:push dir="u"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" y="1355214"/>
            <a:ext cx="121919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0</a:t>
            </a:r>
          </a:p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영역만들기</a:t>
            </a:r>
            <a:endParaRPr lang="en-US" altLang="ko-KR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endParaRPr lang="en-US" altLang="ko-KR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폭 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165px</a:t>
            </a: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박스그림자 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1px 0px 5px gray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3529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2396" y="1420678"/>
            <a:ext cx="6590728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font-size: 50px;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color: #00ff00;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52396" y="3881402"/>
            <a:ext cx="7061988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background-color:gray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color: #</a:t>
            </a:r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ffffff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17864017"/>
      </p:ext>
    </p:extLst>
  </p:cSld>
  <p:clrMapOvr>
    <a:masterClrMapping/>
  </p:clrMapOvr>
  <p:transition spd="slow">
    <p:push dir="u"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1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698" y="2568574"/>
            <a:ext cx="5375900" cy="360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105898"/>
      </p:ext>
    </p:extLst>
  </p:cSld>
  <p:clrMapOvr>
    <a:masterClrMapping/>
  </p:clrMapOvr>
  <p:transition spd="slow">
    <p:push dir="u"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2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596" y="2505074"/>
            <a:ext cx="5654104" cy="383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655"/>
      </p:ext>
    </p:extLst>
  </p:cSld>
  <p:clrMapOvr>
    <a:masterClrMapping/>
  </p:clrMapOvr>
  <p:transition spd="slow">
    <p:push dir="u"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3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467" y="2279122"/>
            <a:ext cx="5842742" cy="413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74255"/>
      </p:ext>
    </p:extLst>
  </p:cSld>
  <p:clrMapOvr>
    <a:masterClrMapping/>
  </p:clrMapOvr>
  <p:transition spd="slow">
    <p:push dir="u"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4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067" y="2374900"/>
            <a:ext cx="5635129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3052"/>
      </p:ext>
    </p:extLst>
  </p:cSld>
  <p:clrMapOvr>
    <a:masterClrMapping/>
  </p:clrMapOvr>
  <p:transition spd="slow">
    <p:push dir="u"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5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837" y="2279122"/>
            <a:ext cx="5326063" cy="42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3192"/>
      </p:ext>
    </p:extLst>
  </p:cSld>
  <p:clrMapOvr>
    <a:masterClrMapping/>
  </p:clrMapOvr>
  <p:transition spd="slow">
    <p:push dir="u"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6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12" y="2452687"/>
            <a:ext cx="5780088" cy="411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07861"/>
      </p:ext>
    </p:extLst>
  </p:cSld>
  <p:clrMapOvr>
    <a:masterClrMapping/>
  </p:clrMapOvr>
  <p:transition spd="slow">
    <p:push dir="u"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7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962" y="2230816"/>
            <a:ext cx="2395538" cy="45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9019"/>
      </p:ext>
    </p:extLst>
  </p:cSld>
  <p:clrMapOvr>
    <a:masterClrMapping/>
  </p:clrMapOvr>
  <p:transition spd="slow">
    <p:push dir="u"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8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4" y="2220369"/>
            <a:ext cx="2578939" cy="447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4" y="2220369"/>
            <a:ext cx="2657493" cy="447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559281"/>
      </p:ext>
    </p:extLst>
  </p:cSld>
  <p:clrMapOvr>
    <a:masterClrMapping/>
  </p:clrMapOvr>
  <p:transition spd="slow">
    <p:push dir="u"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9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4" y="2220369"/>
            <a:ext cx="2578939" cy="447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4" y="2220369"/>
            <a:ext cx="2657493" cy="447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54" y="2220368"/>
            <a:ext cx="2686849" cy="447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262402"/>
      </p:ext>
    </p:extLst>
  </p:cSld>
  <p:clrMapOvr>
    <a:masterClrMapping/>
  </p:clrMapOvr>
  <p:transition spd="slow">
    <p:push dir="u"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10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561" y="2300812"/>
            <a:ext cx="1849700" cy="415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아래쪽 화살표 8"/>
          <p:cNvSpPr/>
          <p:nvPr/>
        </p:nvSpPr>
        <p:spPr>
          <a:xfrm rot="7884181">
            <a:off x="6026417" y="2586042"/>
            <a:ext cx="440186" cy="556671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430993" y="2790802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6637" y="817515"/>
            <a:ext cx="30575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317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25599" y="1628507"/>
            <a:ext cx="8940802" cy="36009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</a:t>
            </a:r>
            <a:r>
              <a:rPr lang="en-US" altLang="ko-KR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(id) </a:t>
            </a:r>
            <a:r>
              <a:rPr lang="ko-KR" altLang="en-US" sz="5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5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</a:t>
            </a:r>
            <a:r>
              <a:rPr lang="en-US" altLang="ko-KR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(class) </a:t>
            </a:r>
            <a:r>
              <a:rPr lang="ko-KR" altLang="en-US" sz="5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5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특정한 요소를 쉽게 선택</a:t>
            </a:r>
            <a:endParaRPr lang="en-US" altLang="ko-KR" sz="4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77467"/>
      </p:ext>
    </p:extLst>
  </p:cSld>
  <p:clrMapOvr>
    <a:masterClrMapping/>
  </p:clrMapOvr>
  <p:transition spd="slow">
    <p:push dir="u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84" y="2376486"/>
            <a:ext cx="18097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29793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7884181">
            <a:off x="7715772" y="2591354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45802" y="2835070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15" y="2376486"/>
            <a:ext cx="172402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844148"/>
      </p:ext>
    </p:extLst>
  </p:cSld>
  <p:clrMapOvr>
    <a:masterClrMapping/>
  </p:clrMapOvr>
  <p:transition spd="slow">
    <p:push dir="u"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1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227" y="2103705"/>
            <a:ext cx="2107093" cy="4685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9253759"/>
      </p:ext>
    </p:extLst>
  </p:cSld>
  <p:clrMapOvr>
    <a:masterClrMapping/>
  </p:clrMapOvr>
  <p:transition spd="slow">
    <p:push dir="u"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2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50" y="1990197"/>
            <a:ext cx="2181225" cy="480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952488"/>
      </p:ext>
    </p:extLst>
  </p:cSld>
  <p:clrMapOvr>
    <a:masterClrMapping/>
  </p:clrMapOvr>
  <p:transition spd="slow">
    <p:push dir="u"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3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65" y="2071060"/>
            <a:ext cx="2134256" cy="47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426839"/>
      </p:ext>
    </p:extLst>
  </p:cSld>
  <p:clrMapOvr>
    <a:masterClrMapping/>
  </p:clrMapOvr>
  <p:transition spd="slow">
    <p:push dir="u"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4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65" y="2071060"/>
            <a:ext cx="2134256" cy="4733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99" y="2071060"/>
            <a:ext cx="2098521" cy="4726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391764"/>
      </p:ext>
    </p:extLst>
  </p:cSld>
  <p:clrMapOvr>
    <a:masterClrMapping/>
  </p:clrMapOvr>
  <p:transition spd="slow">
    <p:push dir="u"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5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966" y="2223004"/>
            <a:ext cx="2723559" cy="45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9865008"/>
      </p:ext>
    </p:extLst>
  </p:cSld>
  <p:clrMapOvr>
    <a:masterClrMapping/>
  </p:clrMapOvr>
  <p:transition spd="slow">
    <p:push dir="u"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6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688" y="2262975"/>
            <a:ext cx="180975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6"/>
          <p:cNvSpPr/>
          <p:nvPr/>
        </p:nvSpPr>
        <p:spPr>
          <a:xfrm rot="7884181">
            <a:off x="6055476" y="2477843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685506" y="2721559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509305"/>
      </p:ext>
    </p:extLst>
  </p:cSld>
  <p:clrMapOvr>
    <a:masterClrMapping/>
  </p:clrMapOvr>
  <p:transition spd="slow">
    <p:push dir="u"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50" y="2047383"/>
            <a:ext cx="2071184" cy="4649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7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7884181">
            <a:off x="6402318" y="2739967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32348" y="2983683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159770"/>
      </p:ext>
    </p:extLst>
  </p:cSld>
  <p:clrMapOvr>
    <a:masterClrMapping/>
  </p:clrMapOvr>
  <p:transition spd="slow">
    <p:push dir="u"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007" y="1990197"/>
            <a:ext cx="2284989" cy="46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343" y="1159200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간단하지 않은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8 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 rot="7884181">
            <a:off x="6402318" y="2739967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032348" y="2983683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004805"/>
      </p:ext>
    </p:extLst>
  </p:cSld>
  <p:clrMapOvr>
    <a:masterClrMapping/>
  </p:clrMapOvr>
  <p:transition spd="slow">
    <p:push dir="u"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6649" y="127901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8" y="2246489"/>
            <a:ext cx="10058400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48" y="3980750"/>
            <a:ext cx="10048875" cy="1466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아래쪽 화살표 6"/>
          <p:cNvSpPr/>
          <p:nvPr/>
        </p:nvSpPr>
        <p:spPr>
          <a:xfrm rot="7884181">
            <a:off x="6584014" y="4372601"/>
            <a:ext cx="354842" cy="448743"/>
          </a:xfrm>
          <a:prstGeom prst="downArrow">
            <a:avLst>
              <a:gd name="adj1" fmla="val 13851"/>
              <a:gd name="adj2" fmla="val 5859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258186" y="4616317"/>
            <a:ext cx="242393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hover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06466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42057" y="1481508"/>
            <a:ext cx="8907886" cy="45858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 border="1px" </a:t>
            </a:r>
            <a:r>
              <a:rPr lang="en-US" altLang="ko-KR" sz="32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id="box"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 </a:t>
            </a:r>
            <a:r>
              <a:rPr lang="en-US" altLang="ko-KR" sz="32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class="list-item"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&gt;item1&lt;/li&gt;</a:t>
            </a:r>
          </a:p>
          <a:p>
            <a:pPr lvl="4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 </a:t>
            </a:r>
            <a:r>
              <a:rPr lang="en-US" altLang="ko-KR" sz="32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class="list-item"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&gt;item2&lt;/li&gt;</a:t>
            </a:r>
          </a:p>
          <a:p>
            <a:pPr lvl="3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8009469"/>
      </p:ext>
    </p:extLst>
  </p:cSld>
  <p:clrMapOvr>
    <a:masterClrMapping/>
  </p:clrMapOvr>
  <p:transition spd="slow">
    <p:push dir="u"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1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261" y="2741840"/>
            <a:ext cx="5224867" cy="3429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110271"/>
      </p:ext>
    </p:extLst>
  </p:cSld>
  <p:clrMapOvr>
    <a:masterClrMapping/>
  </p:clrMapOvr>
  <p:transition spd="slow">
    <p:push dir="u"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2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11" y="2563586"/>
            <a:ext cx="4939344" cy="391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8118098"/>
      </p:ext>
    </p:extLst>
  </p:cSld>
  <p:clrMapOvr>
    <a:masterClrMapping/>
  </p:clrMapOvr>
  <p:transition spd="slow">
    <p:push dir="u"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3</a:t>
            </a:r>
            <a:endParaRPr lang="ko-KR" altLang="en-US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189" y="2539093"/>
            <a:ext cx="3775167" cy="397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735805"/>
      </p:ext>
    </p:extLst>
  </p:cSld>
  <p:clrMapOvr>
    <a:masterClrMapping/>
  </p:clrMapOvr>
  <p:transition spd="slow">
    <p:push dir="u"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4</a:t>
            </a:r>
          </a:p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정렬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2" y="3691209"/>
            <a:ext cx="10506075" cy="63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265573"/>
      </p:ext>
    </p:extLst>
  </p:cSld>
  <p:clrMapOvr>
    <a:masterClrMapping/>
  </p:clrMapOvr>
  <p:transition spd="slow">
    <p:push dir="u"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5</a:t>
            </a:r>
          </a:p>
          <a:p>
            <a:pPr algn="ctr"/>
            <a:r>
              <a:rPr lang="en-US" altLang="ko-KR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배경색 지정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57" y="3590652"/>
            <a:ext cx="10744749" cy="1061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438132"/>
      </p:ext>
    </p:extLst>
  </p:cSld>
  <p:clrMapOvr>
    <a:masterClrMapping/>
  </p:clrMapOvr>
  <p:transition spd="slow">
    <p:push dir="u"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6</a:t>
            </a:r>
          </a:p>
          <a:p>
            <a:pPr algn="ctr"/>
            <a:r>
              <a:rPr lang="en-US" altLang="ko-KR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배경색 지정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754" y="3688488"/>
            <a:ext cx="10010780" cy="100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3189085"/>
      </p:ext>
    </p:extLst>
  </p:cSld>
  <p:clrMapOvr>
    <a:masterClrMapping/>
  </p:clrMapOvr>
  <p:transition spd="slow">
    <p:push dir="u"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7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3" y="3909060"/>
            <a:ext cx="11883935" cy="107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319361"/>
      </p:ext>
    </p:extLst>
  </p:cSld>
  <p:clrMapOvr>
    <a:masterClrMapping/>
  </p:clrMapOvr>
  <p:transition spd="slow">
    <p:push dir="u"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8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5" y="3748632"/>
            <a:ext cx="12040835" cy="993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969770"/>
      </p:ext>
    </p:extLst>
  </p:cSld>
  <p:clrMapOvr>
    <a:masterClrMapping/>
  </p:clrMapOvr>
  <p:transition spd="slow">
    <p:push dir="u"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9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7" y="3621540"/>
            <a:ext cx="12100287" cy="105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81695"/>
      </p:ext>
    </p:extLst>
  </p:cSld>
  <p:clrMapOvr>
    <a:masterClrMapping/>
  </p:clrMapOvr>
  <p:transition spd="slow">
    <p:push dir="u"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67855" y="148802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간단한 수평 </a:t>
            </a:r>
            <a:r>
              <a:rPr lang="ko-KR" altLang="en-US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메뉴바를</a:t>
            </a:r>
            <a:r>
              <a:rPr lang="ko-KR" altLang="en-US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만들어보자 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step 10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788591"/>
            <a:ext cx="121729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04047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6613" y="1424261"/>
            <a:ext cx="6590728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width:500px;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height:500px;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56612" y="3811374"/>
            <a:ext cx="7765681" cy="1815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.list-item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36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background-color:yellow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87479360"/>
      </p:ext>
    </p:extLst>
  </p:cSld>
  <p:clrMapOvr>
    <a:masterClrMapping/>
  </p:clrMapOvr>
  <p:transition spd="slow">
    <p:push dir="u"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9613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685640"/>
              </p:ext>
            </p:extLst>
          </p:nvPr>
        </p:nvGraphicFramePr>
        <p:xfrm>
          <a:off x="1615634" y="1460309"/>
          <a:ext cx="9036324" cy="1856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21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2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static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기본 값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웹 문서에 나열된 순서대로 지정</a:t>
                      </a:r>
                      <a:r>
                        <a:rPr lang="en-US" altLang="ko-KR" sz="1600" dirty="0"/>
                        <a:t>,</a:t>
                      </a:r>
                      <a:r>
                        <a:rPr lang="en-US" altLang="ko-KR" sz="1600" baseline="0" dirty="0"/>
                        <a:t> </a:t>
                      </a:r>
                      <a:r>
                        <a:rPr lang="ko-KR" altLang="en-US" sz="1600" baseline="0" dirty="0"/>
                        <a:t>중첩 불가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relative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원래 자신의 위치를 기준으로 상대적인 위치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absolute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상위 부모 </a:t>
                      </a:r>
                      <a:r>
                        <a:rPr lang="ko-KR" altLang="en-US" sz="1600" dirty="0" err="1"/>
                        <a:t>엘리먼트를</a:t>
                      </a:r>
                      <a:r>
                        <a:rPr lang="ko-KR" altLang="en-US" sz="1600" dirty="0"/>
                        <a:t> 기준으로 위치 지정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fixed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웹 브라우저를 기준으로 위치</a:t>
                      </a:r>
                      <a:r>
                        <a:rPr lang="ko-KR" altLang="en-US" sz="1600" baseline="0" dirty="0"/>
                        <a:t> 지정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125181"/>
              </p:ext>
            </p:extLst>
          </p:nvPr>
        </p:nvGraphicFramePr>
        <p:xfrm>
          <a:off x="1620530" y="3522714"/>
          <a:ext cx="9036324" cy="2018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7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87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left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왼쪽 간격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right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오른쪽 간격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top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위쪽 간격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1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bottom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아래쪽 간격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36595" y="5624603"/>
            <a:ext cx="914960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left&gt; right ,  top &gt; bottom</a:t>
            </a:r>
          </a:p>
        </p:txBody>
      </p:sp>
    </p:spTree>
    <p:extLst>
      <p:ext uri="{BB962C8B-B14F-4D97-AF65-F5344CB8AC3E}">
        <p14:creationId xmlns:p14="http://schemas.microsoft.com/office/powerpoint/2010/main" val="2191266048"/>
      </p:ext>
    </p:extLst>
  </p:cSld>
  <p:clrMapOvr>
    <a:masterClrMapping/>
  </p:clrMapOvr>
  <p:transition spd="slow">
    <p:push dir="u"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2852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4631270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- relative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38" y="2112914"/>
            <a:ext cx="3810000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348788" y="3310148"/>
            <a:ext cx="606428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/>
              <a:t>div{</a:t>
            </a:r>
          </a:p>
          <a:p>
            <a:pPr lvl="1"/>
            <a:r>
              <a:rPr lang="en-US" altLang="ko-KR" sz="2000" b="1" dirty="0"/>
              <a:t>width: 100px;</a:t>
            </a:r>
          </a:p>
          <a:p>
            <a:pPr lvl="1"/>
            <a:r>
              <a:rPr lang="en-US" altLang="ko-KR" sz="2000" b="1" dirty="0"/>
              <a:t>height: 100px;</a:t>
            </a:r>
          </a:p>
          <a:p>
            <a:pPr lvl="1"/>
            <a:r>
              <a:rPr lang="en-US" altLang="ko-KR" sz="2000" b="1" dirty="0"/>
              <a:t>background: lime;</a:t>
            </a:r>
          </a:p>
          <a:p>
            <a:pPr lvl="1"/>
            <a:r>
              <a:rPr lang="en-US" altLang="ko-KR" sz="2000" b="1" dirty="0"/>
              <a:t>position: relative;</a:t>
            </a:r>
          </a:p>
          <a:p>
            <a:r>
              <a:rPr lang="en-US" altLang="ko-KR" sz="2000" b="1" dirty="0"/>
              <a:t>}</a:t>
            </a:r>
            <a:endParaRPr lang="en-US" altLang="ko-KR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9414" y="249398"/>
            <a:ext cx="347213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left : 100px;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860487" y="0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803"/>
          <a:stretch/>
        </p:blipFill>
        <p:spPr bwMode="auto">
          <a:xfrm>
            <a:off x="6524396" y="989320"/>
            <a:ext cx="3867150" cy="1931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6524396" y="973183"/>
            <a:ext cx="0" cy="194743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524396" y="1542197"/>
            <a:ext cx="1063759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51691" y="1647829"/>
            <a:ext cx="106375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100px;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46"/>
          <a:stretch/>
        </p:blipFill>
        <p:spPr bwMode="auto">
          <a:xfrm>
            <a:off x="6505346" y="3794076"/>
            <a:ext cx="3886200" cy="217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919414" y="3125856"/>
            <a:ext cx="347213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bottom : -100px;</a:t>
            </a:r>
          </a:p>
        </p:txBody>
      </p:sp>
      <p:cxnSp>
        <p:nvCxnSpPr>
          <p:cNvPr id="20" name="직선 연결선 19"/>
          <p:cNvCxnSpPr/>
          <p:nvPr/>
        </p:nvCxnSpPr>
        <p:spPr>
          <a:xfrm flipH="1">
            <a:off x="6505346" y="4767795"/>
            <a:ext cx="3886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7740555" y="4767795"/>
            <a:ext cx="0" cy="97791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81497" y="5053242"/>
            <a:ext cx="106375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100px;</a:t>
            </a:r>
          </a:p>
        </p:txBody>
      </p:sp>
    </p:spTree>
    <p:extLst>
      <p:ext uri="{BB962C8B-B14F-4D97-AF65-F5344CB8AC3E}">
        <p14:creationId xmlns:p14="http://schemas.microsoft.com/office/powerpoint/2010/main" val="4246978850"/>
      </p:ext>
    </p:extLst>
  </p:cSld>
  <p:clrMapOvr>
    <a:masterClrMapping/>
  </p:clrMapOvr>
  <p:transition spd="slow">
    <p:push dir="u"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617232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27271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- relative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249" y="1613897"/>
            <a:ext cx="4240331" cy="4503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3709956"/>
      </p:ext>
    </p:extLst>
  </p:cSld>
  <p:clrMapOvr>
    <a:masterClrMapping/>
  </p:clrMapOvr>
  <p:transition spd="slow">
    <p:push dir="u"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47628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27271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- absolute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5377217" y="21511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694421" y="449171"/>
            <a:ext cx="5366869" cy="23698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100px;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100px;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position: absolute;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	left: 100px;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top: 100px;</a:t>
            </a:r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2298" y="1319461"/>
            <a:ext cx="606428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id="box1"&gt;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id="box2"&gt;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&lt;div id="box3"&gt;&lt;/div&gt;</a:t>
            </a:r>
          </a:p>
          <a:p>
            <a:pPr lvl="1"/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8136" y="3701285"/>
            <a:ext cx="5247249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80588" y="2880606"/>
            <a:ext cx="5366869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#box1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background-color:lime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80587" y="4019379"/>
            <a:ext cx="5366869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#box2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background-color:yellow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80586" y="5158152"/>
            <a:ext cx="5366869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#box3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background-color:red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0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98" y="3844021"/>
            <a:ext cx="2778003" cy="278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522081"/>
      </p:ext>
    </p:extLst>
  </p:cSld>
  <p:clrMapOvr>
    <a:masterClrMapping/>
  </p:clrMapOvr>
  <p:transition spd="slow">
    <p:push dir="u"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64998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759912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- absolute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407" y="1769589"/>
            <a:ext cx="8124825" cy="421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8359028"/>
      </p:ext>
    </p:extLst>
  </p:cSld>
  <p:clrMapOvr>
    <a:masterClrMapping/>
  </p:clrMapOvr>
  <p:transition spd="slow">
    <p:push dir="u"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464853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527271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position - fixed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1540" y="530187"/>
            <a:ext cx="5680462" cy="169277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body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height:1024px;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3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11539" y="2213722"/>
            <a:ext cx="5680462" cy="37240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div#box1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width:100px;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height:100px;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background-color:lime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8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position:fixed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bottom:0px;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right:0px;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en-US" altLang="ko-KR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77" y="1376573"/>
            <a:ext cx="5120640" cy="5172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연결선 8"/>
          <p:cNvCxnSpPr/>
          <p:nvPr/>
        </p:nvCxnSpPr>
        <p:spPr>
          <a:xfrm>
            <a:off x="6207210" y="0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489510"/>
      </p:ext>
    </p:extLst>
  </p:cSld>
  <p:clrMapOvr>
    <a:masterClrMapping/>
  </p:clrMapOvr>
  <p:transition spd="slow">
    <p:push dir="u"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20307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overflow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252311" y="150024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overflow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584765" y="2643282"/>
            <a:ext cx="105297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visible     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내용이 부모 영역보다 길어도 그대로 보이는 속성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hidden     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 영역을 벗어나는 부분은 숨김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scroll 	 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 영역을 벗어나는 부분을 스크롤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auto         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 영역을 벗어나면 자동으로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스크롤바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생성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232058"/>
      </p:ext>
    </p:extLst>
  </p:cSld>
  <p:clrMapOvr>
    <a:masterClrMapping/>
  </p:clrMapOvr>
  <p:transition spd="slow">
    <p:push dir="u"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6" y="510137"/>
            <a:ext cx="411507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310628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overflow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6639495" y="23499"/>
            <a:ext cx="0" cy="6836489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68" y="318002"/>
            <a:ext cx="3000375" cy="33051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74248" y="1730351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.box{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background-color:tomato</a:t>
            </a: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300px; 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200px; 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  <a:p>
            <a:r>
              <a:rPr lang="en-US" altLang="ko-KR" sz="2400" b="1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p{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en-US" altLang="ko-KR" sz="2400" dirty="0" err="1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background-color:limegreen</a:t>
            </a:r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width: 200px;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height: 100px;</a:t>
            </a:r>
          </a:p>
          <a:p>
            <a:r>
              <a:rPr lang="en-US" altLang="ko-KR" sz="2400" dirty="0">
                <a:solidFill>
                  <a:srgbClr val="FFFF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  <a:endParaRPr lang="ko-KR" altLang="en-US" sz="2400" dirty="0">
              <a:solidFill>
                <a:srgbClr val="FFFF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68" y="4540229"/>
            <a:ext cx="3000375" cy="199072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843783" y="3820093"/>
            <a:ext cx="34291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overflow:hidden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168" y="4540229"/>
            <a:ext cx="3000375" cy="199072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843784" y="3820093"/>
            <a:ext cx="3236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overflow:scroll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852933" y="3820093"/>
            <a:ext cx="29658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overflow:auto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559" y="4540229"/>
            <a:ext cx="3000376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667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2" grpId="1"/>
      <p:bldP spid="1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990" y="1335934"/>
            <a:ext cx="7436019" cy="49963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904286" y="510137"/>
            <a:ext cx="403094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02215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overflow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469867" y="2211918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700 * 300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11" name="직선 화살표 연결선 10"/>
          <p:cNvCxnSpPr>
            <a:endCxn id="12" idx="2"/>
          </p:cNvCxnSpPr>
          <p:nvPr/>
        </p:nvCxnSpPr>
        <p:spPr>
          <a:xfrm flipH="1" flipV="1">
            <a:off x="1546118" y="2658309"/>
            <a:ext cx="2278630" cy="770691"/>
          </a:xfrm>
          <a:prstGeom prst="straightConnector1">
            <a:avLst/>
          </a:prstGeom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55297" y="2288977"/>
            <a:ext cx="1781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150px * 200px</a:t>
            </a:r>
            <a:endParaRPr lang="ko-KR" altLang="en-US" dirty="0">
              <a:solidFill>
                <a:srgbClr val="FFC000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7266039" y="1335934"/>
            <a:ext cx="0" cy="1245316"/>
          </a:xfrm>
          <a:prstGeom prst="straightConnector1">
            <a:avLst/>
          </a:prstGeom>
          <a:ln w="38100">
            <a:solidFill>
              <a:srgbClr val="FFC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6657339" y="1773926"/>
            <a:ext cx="583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</a:rPr>
              <a:t>200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416724"/>
      </p:ext>
    </p:extLst>
  </p:cSld>
  <p:clrMapOvr>
    <a:masterClrMapping/>
  </p:clrMapOvr>
  <p:transition spd="slow">
    <p:push dir="u"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2992" y="2285992"/>
            <a:ext cx="5004896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  <a:alpha val="80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Q&amp;A</a:t>
            </a:r>
            <a:endParaRPr lang="ko-KR" altLang="en-US" sz="1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  <a:alpha val="80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1029" name="Picture 5" descr="C:\Documents and Settings\user\바탕 화면\블로그자료\이미지\사람\57acd798afbb387ab04e6ee449508638_lsyholic7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04832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73" y="2261733"/>
            <a:ext cx="50048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70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Q&amp;A</a:t>
            </a:r>
            <a:endParaRPr lang="ko-KR" altLang="en-US" sz="1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70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 flipH="1">
            <a:off x="9002248" y="4353047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flipH="1">
            <a:off x="9140030" y="4301647"/>
            <a:ext cx="62501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flipH="1">
            <a:off x="11306432" y="4391357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211182" y="4394047"/>
            <a:ext cx="62503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 flipH="1">
            <a:off x="6762755" y="4573772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90754" y="4565829"/>
            <a:ext cx="62503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2897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344695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32964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id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class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9887923"/>
              </p:ext>
            </p:extLst>
          </p:nvPr>
        </p:nvGraphicFramePr>
        <p:xfrm>
          <a:off x="625141" y="2248496"/>
          <a:ext cx="10967572" cy="2704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3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3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061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선택자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class </a:t>
                      </a:r>
                      <a:r>
                        <a:rPr lang="ko-KR" altLang="en-US" dirty="0" err="1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선택자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endParaRPr lang="en-US" altLang="ko-KR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9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Body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태그 안에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개만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존재</a:t>
                      </a: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여러 개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의 태그에 동시에 적용될 수 있다</a:t>
                      </a: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정의한 후 한 페이지에서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한번만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사용</a:t>
                      </a:r>
                      <a:endParaRPr lang="en-US" altLang="ko-KR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그렇지 않으면 웹 표준 테스트에서 오류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몇 번이고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재사용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가능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8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 페이지에 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한번만 </a:t>
                      </a:r>
                      <a:endParaRPr lang="en-US" altLang="ko-KR" dirty="0">
                        <a:solidFill>
                          <a:srgbClr val="FF0000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들어가는 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로고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상단메뉴</a:t>
                      </a:r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하단정보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등</a:t>
                      </a:r>
                      <a:endParaRPr lang="en-US" altLang="ko-KR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스타일 정의할 때 사용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반복적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으로 사용되는 스타일</a:t>
                      </a:r>
                      <a:r>
                        <a:rPr lang="en-US" altLang="ko-KR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id</a:t>
                      </a:r>
                      <a:r>
                        <a:rPr lang="ko-KR" altLang="en-US" dirty="0">
                          <a:solidFill>
                            <a:srgbClr val="002060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 정의해준 구역에 세부 스타일 </a:t>
                      </a:r>
                      <a:r>
                        <a:rPr lang="ko-KR" altLang="en-US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정의할 때 사용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121920" marR="12192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991975"/>
      </p:ext>
    </p:extLst>
  </p:cSld>
  <p:clrMapOvr>
    <a:masterClrMapping/>
  </p:clrMapOvr>
  <p:transition spd="slow">
    <p:push dir="u"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197" y="2571277"/>
            <a:ext cx="2643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Fine.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8076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481413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32964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id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와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class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차이점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52" y="1465384"/>
            <a:ext cx="8085667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247152" y="1477106"/>
            <a:ext cx="8085667" cy="9847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13634" y="3778102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560780" y="1632411"/>
            <a:ext cx="7184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id</a:t>
            </a:r>
            <a:endParaRPr lang="ko-KR" altLang="en-US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9560780" y="3424158"/>
            <a:ext cx="16594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class</a:t>
            </a:r>
            <a:endParaRPr lang="ko-KR" altLang="en-US" dirty="0">
              <a:solidFill>
                <a:srgbClr val="7030A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47152" y="5102833"/>
            <a:ext cx="8085667" cy="13917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47152" y="3087975"/>
            <a:ext cx="8085667" cy="199083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47152" y="2461846"/>
            <a:ext cx="8085667" cy="626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302658" y="3773334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210733" y="3768566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080706" y="3778086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969730" y="3773317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839703" y="3768550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445378" y="4330566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334402" y="4325798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242476" y="4321030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12450" y="4330550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5001474" y="4325782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871447" y="4321014"/>
            <a:ext cx="548519" cy="43234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36397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904283" y="510137"/>
            <a:ext cx="29362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란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DB183-8960-403F-A263-0C2D363AD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41" b="41825"/>
          <a:stretch/>
        </p:blipFill>
        <p:spPr>
          <a:xfrm>
            <a:off x="2471915" y="1504842"/>
            <a:ext cx="8514650" cy="495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659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301897" y="1869872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종류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색상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장식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 지정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888190" y="3057730"/>
            <a:ext cx="7601133" cy="2308324"/>
            <a:chOff x="2972273" y="2868544"/>
            <a:chExt cx="7601133" cy="2308324"/>
          </a:xfrm>
        </p:grpSpPr>
        <p:sp>
          <p:nvSpPr>
            <p:cNvPr id="2" name="직사각형 1"/>
            <p:cNvSpPr/>
            <p:nvPr/>
          </p:nvSpPr>
          <p:spPr>
            <a:xfrm>
              <a:off x="2972273" y="2868544"/>
              <a:ext cx="760113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font-family             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font-size                 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font-weight            </a:t>
              </a:r>
            </a:p>
            <a:p>
              <a:r>
                <a:rPr lang="en-US" altLang="ko-KR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font-style                 </a:t>
              </a:r>
              <a:endParaRPr lang="ko-KR" altLang="en-US" sz="36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985271" y="2868544"/>
              <a:ext cx="1338924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종류</a:t>
              </a:r>
              <a:endPara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크기</a:t>
              </a:r>
              <a:endPara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굵기</a:t>
              </a:r>
              <a:endPara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r>
                <a:rPr lang="ko-KR" altLang="en-US" sz="36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장식</a:t>
              </a:r>
              <a:endPara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1037035" y="38100"/>
            <a:ext cx="1180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134</a:t>
            </a:r>
          </a:p>
        </p:txBody>
      </p:sp>
    </p:spTree>
    <p:extLst>
      <p:ext uri="{BB962C8B-B14F-4D97-AF65-F5344CB8AC3E}">
        <p14:creationId xmlns:p14="http://schemas.microsoft.com/office/powerpoint/2010/main" val="9078678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72937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font-family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" y="2598003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글꼴 지정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66193" y="3586586"/>
            <a:ext cx="7859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font-family :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나눔고딕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돋움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굴림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46480373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97115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276497" y="1984172"/>
            <a:ext cx="12191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태그에 아래와 같은 조건의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속성을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설정하시오</a:t>
            </a:r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69966" y="3809658"/>
            <a:ext cx="760113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종류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굴림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50px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굵기 </a:t>
            </a:r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bold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856" y="3809658"/>
            <a:ext cx="3580243" cy="1826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6868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439562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종합실습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564" y="1651226"/>
            <a:ext cx="4716236" cy="4588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011440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064" y="1281730"/>
            <a:ext cx="5148094" cy="527953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904284" y="510137"/>
            <a:ext cx="439562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종합실습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95653" y="3102041"/>
            <a:ext cx="1326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orange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50560" y="5287958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gray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08377" y="180777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70C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blue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80176" y="4826293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green</a:t>
            </a:r>
          </a:p>
        </p:txBody>
      </p:sp>
    </p:spTree>
    <p:extLst>
      <p:ext uri="{BB962C8B-B14F-4D97-AF65-F5344CB8AC3E}">
        <p14:creationId xmlns:p14="http://schemas.microsoft.com/office/powerpoint/2010/main" val="824035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2380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font-size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-156616" y="2755589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크기 지정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53847" y="3542867"/>
            <a:ext cx="7601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 : 15px;</a:t>
            </a:r>
            <a:endParaRPr lang="ko-KR" altLang="en-US" sz="3600" dirty="0"/>
          </a:p>
        </p:txBody>
      </p:sp>
      <p:sp>
        <p:nvSpPr>
          <p:cNvPr id="6" name="직사각형 5"/>
          <p:cNvSpPr/>
          <p:nvPr/>
        </p:nvSpPr>
        <p:spPr>
          <a:xfrm>
            <a:off x="4153847" y="4189198"/>
            <a:ext cx="76011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 : 2em;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168151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2380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단위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3920" y="1527290"/>
            <a:ext cx="2381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px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29461" y="1527290"/>
            <a:ext cx="2381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em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512161" y="1527290"/>
            <a:ext cx="23812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rem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891040" y="510137"/>
            <a:ext cx="0" cy="58633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864813" y="525128"/>
            <a:ext cx="0" cy="58633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896886" y="3206338"/>
            <a:ext cx="34635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한 점의 크기</a:t>
            </a:r>
            <a:endParaRPr lang="ko-KR" altLang="en-US" sz="2400" dirty="0"/>
          </a:p>
        </p:txBody>
      </p:sp>
      <p:sp>
        <p:nvSpPr>
          <p:cNvPr id="17" name="직사각형 16"/>
          <p:cNvSpPr/>
          <p:nvPr/>
        </p:nvSpPr>
        <p:spPr>
          <a:xfrm>
            <a:off x="4496951" y="3206338"/>
            <a:ext cx="34635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부모로부터 상속받은 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크기에 따라 영향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512160" y="3206337"/>
            <a:ext cx="34635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root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크기에 따라 영향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1em = 16px</a:t>
            </a:r>
            <a:endParaRPr lang="ko-KR" altLang="en-US" sz="2400" dirty="0"/>
          </a:p>
          <a:p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681016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2380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단위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38330" y="1444892"/>
            <a:ext cx="678680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&lt;span&gt;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hello_px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&lt;/span&gt;&lt;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&lt;span id="em1"&gt;hello_1em&lt;/span&gt;&lt;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&lt;span id="em2"&gt;hello_1.5em&lt;/span&gt;&lt;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&lt;span id="em3"&gt;hello_2em&lt;/span&gt;&lt;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05262" y="10744"/>
            <a:ext cx="0" cy="674489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-65964" y="3446367"/>
            <a:ext cx="6371226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79709" y="525128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body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15px;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79708" y="1896194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#em1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1em;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79715" y="3218698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#em2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1.5em;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9707" y="4486717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#em3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2em;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29" y="3731280"/>
            <a:ext cx="3805240" cy="2895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353811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2380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단위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0" y="2413697"/>
            <a:ext cx="64752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id=“div1”&gt;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&lt;div id=“div2”&gt;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&lt;div id=“div3”&gt;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크기는 몇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?&lt;/div&gt;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&lt;/div&gt;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  <a:endParaRPr lang="ko-KR" altLang="en-US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6305262" y="10744"/>
            <a:ext cx="0" cy="674489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79709" y="525128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body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10px;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79708" y="1896194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#div1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2em;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79715" y="3218698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#div2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2em;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79707" y="4486717"/>
            <a:ext cx="6049687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#div3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font-size: 2em;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681153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139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text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09543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기능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135687" y="2201136"/>
            <a:ext cx="79416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                     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색깔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letter-spacing       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사이 간격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line-height            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 높이 지정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text-align              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정렬방식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text-decoration      </a:t>
            </a:r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텍스트 장식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text-shadow           </a:t>
            </a:r>
            <a:r>
              <a:rPr lang="ko-KR" altLang="en-US" sz="36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그림자효과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037035" y="38100"/>
            <a:ext cx="11801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143</a:t>
            </a:r>
          </a:p>
        </p:txBody>
      </p:sp>
    </p:spTree>
    <p:extLst>
      <p:ext uri="{BB962C8B-B14F-4D97-AF65-F5344CB8AC3E}">
        <p14:creationId xmlns:p14="http://schemas.microsoft.com/office/powerpoint/2010/main" val="178079723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314622"/>
            <a:ext cx="12192000" cy="30239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  <a:p>
            <a:pPr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ascading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tyle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heets)</a:t>
            </a:r>
          </a:p>
          <a:p>
            <a:pPr algn="ctr"/>
            <a:endParaRPr lang="en-US" altLang="ko-KR" sz="10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자주 사용하는 스타일을 미리 정해두고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이름의 스타일을 호출하여 사용하는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방식의 코드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904283" y="510137"/>
            <a:ext cx="29362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란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606799" y="3098395"/>
            <a:ext cx="2171667" cy="610005"/>
          </a:xfrm>
          <a:prstGeom prst="rect">
            <a:avLst/>
          </a:prstGeom>
          <a:noFill/>
          <a:ln w="412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3151" y="2614342"/>
            <a:ext cx="4230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계속되는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연속적인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누적되는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26616" y="38100"/>
            <a:ext cx="1200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106</a:t>
            </a:r>
          </a:p>
        </p:txBody>
      </p:sp>
    </p:spTree>
    <p:extLst>
      <p:ext uri="{BB962C8B-B14F-4D97-AF65-F5344CB8AC3E}">
        <p14:creationId xmlns:p14="http://schemas.microsoft.com/office/powerpoint/2010/main" val="2893055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3111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49108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Font, Text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05408" y="2345069"/>
            <a:ext cx="6647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아래와 같은 페이지를 만드시오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45" y="1575182"/>
            <a:ext cx="9715500" cy="3409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28406" y="5239884"/>
            <a:ext cx="8503516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문장들은 각각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태그로 구성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(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태그를 덮는 태그 지정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모든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태그는 가운데정렬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줄높이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50px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350042" y="1694406"/>
            <a:ext cx="7650606" cy="55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/>
          <p:cNvSpPr/>
          <p:nvPr/>
        </p:nvSpPr>
        <p:spPr>
          <a:xfrm>
            <a:off x="1636167" y="2638488"/>
            <a:ext cx="9057499" cy="55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656573" y="3446873"/>
            <a:ext cx="7141946" cy="55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/>
          <p:cNvSpPr/>
          <p:nvPr/>
        </p:nvSpPr>
        <p:spPr>
          <a:xfrm>
            <a:off x="3744227" y="4349907"/>
            <a:ext cx="4957011" cy="5536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/>
          <p:cNvSpPr/>
          <p:nvPr/>
        </p:nvSpPr>
        <p:spPr>
          <a:xfrm>
            <a:off x="1298345" y="1582949"/>
            <a:ext cx="9715500" cy="3402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88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3111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49108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Font, Text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364" y="1588669"/>
            <a:ext cx="61055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0005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3111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49108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Font, Text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" y="1301537"/>
            <a:ext cx="11361705" cy="54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1373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3111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49108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Font, Text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95" y="1301537"/>
            <a:ext cx="11361705" cy="54281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90886" y="2037348"/>
            <a:ext cx="5022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색상 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b="1" dirty="0">
                <a:solidFill>
                  <a:srgbClr val="FF0000"/>
                </a:solidFill>
              </a:rPr>
              <a:t>#0470e2 / </a:t>
            </a:r>
            <a:r>
              <a:rPr lang="ko-KR" altLang="en-US" b="1" dirty="0">
                <a:solidFill>
                  <a:srgbClr val="FF0000"/>
                </a:solidFill>
              </a:rPr>
              <a:t>들여쓰기 </a:t>
            </a:r>
            <a:r>
              <a:rPr lang="en-US" altLang="ko-KR" b="1" dirty="0">
                <a:solidFill>
                  <a:srgbClr val="FF0000"/>
                </a:solidFill>
              </a:rPr>
              <a:t>10px / </a:t>
            </a:r>
            <a:r>
              <a:rPr lang="ko-KR" altLang="en-US" b="1" dirty="0" err="1">
                <a:solidFill>
                  <a:srgbClr val="FF0000"/>
                </a:solidFill>
              </a:rPr>
              <a:t>폰트두껍게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73475" y="255069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들여쓰기 </a:t>
            </a:r>
            <a:r>
              <a:rPr lang="en-US" altLang="ko-KR" b="1" dirty="0">
                <a:solidFill>
                  <a:srgbClr val="FF0000"/>
                </a:solidFill>
              </a:rPr>
              <a:t>20px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24900" y="28298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이미지 삽입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04465" y="3111661"/>
            <a:ext cx="4665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그림자효과 </a:t>
            </a:r>
            <a:r>
              <a:rPr lang="en-US" altLang="ko-KR" b="1" dirty="0" err="1">
                <a:solidFill>
                  <a:srgbClr val="FF0000"/>
                </a:solidFill>
              </a:rPr>
              <a:t>x,y</a:t>
            </a:r>
            <a:r>
              <a:rPr lang="en-US" altLang="ko-KR" b="1" dirty="0">
                <a:solidFill>
                  <a:srgbClr val="FF0000"/>
                </a:solidFill>
              </a:rPr>
              <a:t> 2px black / </a:t>
            </a:r>
            <a:r>
              <a:rPr lang="ko-KR" altLang="en-US" b="1" dirty="0">
                <a:solidFill>
                  <a:srgbClr val="FF0000"/>
                </a:solidFill>
              </a:rPr>
              <a:t>들여쓰기 </a:t>
            </a:r>
            <a:r>
              <a:rPr lang="en-US" altLang="ko-KR" b="1" dirty="0">
                <a:solidFill>
                  <a:srgbClr val="FF0000"/>
                </a:solidFill>
              </a:rPr>
              <a:t>20px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53574" y="6270358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오른쪽 정렬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05910" y="5890756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해당 이미지 삽입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41887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8880" y="2407979"/>
            <a:ext cx="4714240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계층 </a:t>
            </a: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그룹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408599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279" y="2020922"/>
            <a:ext cx="9489442" cy="28161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계층 </a:t>
            </a:r>
            <a:r>
              <a:rPr lang="ko-KR" altLang="en-US" sz="5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5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태그들의 계층 구조에서 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특정위치의 태그를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 적용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74801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67526"/>
          <a:stretch/>
        </p:blipFill>
        <p:spPr>
          <a:xfrm>
            <a:off x="1031149" y="2538899"/>
            <a:ext cx="3192338" cy="24716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b="67526"/>
          <a:stretch/>
        </p:blipFill>
        <p:spPr>
          <a:xfrm>
            <a:off x="4601663" y="2538899"/>
            <a:ext cx="3192338" cy="24716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67526"/>
          <a:stretch/>
        </p:blipFill>
        <p:spPr>
          <a:xfrm>
            <a:off x="8172177" y="2538899"/>
            <a:ext cx="3192338" cy="247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096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66" y="2538899"/>
            <a:ext cx="3195042" cy="22197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792" y="2538899"/>
            <a:ext cx="3074320" cy="2217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396" y="2538899"/>
            <a:ext cx="3065426" cy="221754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591557" y="3625702"/>
            <a:ext cx="1386060" cy="297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51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128" y="1109903"/>
            <a:ext cx="3819771" cy="558551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729240" y="2324100"/>
            <a:ext cx="1386060" cy="8763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29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1992574" y="2470244"/>
          <a:ext cx="8535916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9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선택자</a:t>
                      </a:r>
                      <a:r>
                        <a:rPr lang="ko-KR" altLang="en-US" b="1" dirty="0"/>
                        <a:t>    </a:t>
                      </a:r>
                      <a:r>
                        <a:rPr lang="ko-KR" altLang="en-US" b="1" dirty="0" err="1"/>
                        <a:t>태그명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자손 </a:t>
                      </a:r>
                      <a:r>
                        <a:rPr lang="ko-KR" altLang="en-US" b="1" dirty="0" err="1"/>
                        <a:t>선택자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선택자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&gt; </a:t>
                      </a:r>
                      <a:r>
                        <a:rPr lang="ko-KR" altLang="en-US" b="1" dirty="0" err="1"/>
                        <a:t>태그명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자식 </a:t>
                      </a:r>
                      <a:r>
                        <a:rPr lang="ko-KR" altLang="en-US" b="1" dirty="0" err="1"/>
                        <a:t>선택자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선택자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+</a:t>
                      </a:r>
                      <a:r>
                        <a:rPr lang="en-US" altLang="ko-KR" b="1" baseline="0" dirty="0"/>
                        <a:t> </a:t>
                      </a:r>
                      <a:r>
                        <a:rPr lang="ko-KR" altLang="en-US" b="1" baseline="0" dirty="0" err="1"/>
                        <a:t>태그명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형제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근접후행</a:t>
                      </a:r>
                      <a:r>
                        <a:rPr lang="en-US" altLang="ko-KR" b="1" dirty="0"/>
                        <a:t>) </a:t>
                      </a:r>
                      <a:r>
                        <a:rPr lang="ko-KR" altLang="en-US" b="1" dirty="0" err="1"/>
                        <a:t>선택자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err="1"/>
                        <a:t>선택자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~ </a:t>
                      </a:r>
                      <a:r>
                        <a:rPr lang="ko-KR" altLang="en-US" b="1" dirty="0" err="1"/>
                        <a:t>태그명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/>
                        <a:t>형제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후행</a:t>
                      </a:r>
                      <a:r>
                        <a:rPr lang="en-US" altLang="ko-KR" b="1" dirty="0"/>
                        <a:t>) </a:t>
                      </a:r>
                      <a:r>
                        <a:rPr lang="ko-KR" altLang="en-US" b="1" dirty="0" err="1"/>
                        <a:t>선택자</a:t>
                      </a:r>
                      <a:endParaRPr lang="ko-KR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61588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32416" y="535537"/>
            <a:ext cx="48328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75232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사용이유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784303" y="1551920"/>
            <a:ext cx="4812261" cy="3609196"/>
            <a:chOff x="2838227" y="2087754"/>
            <a:chExt cx="3609196" cy="3609196"/>
          </a:xfrm>
          <a:solidFill>
            <a:schemeClr val="bg1">
              <a:lumMod val="65000"/>
              <a:alpha val="71000"/>
            </a:schemeClr>
          </a:solidFill>
        </p:grpSpPr>
        <p:sp>
          <p:nvSpPr>
            <p:cNvPr id="7" name="타원 6"/>
            <p:cNvSpPr/>
            <p:nvPr/>
          </p:nvSpPr>
          <p:spPr>
            <a:xfrm>
              <a:off x="2838227" y="2087754"/>
              <a:ext cx="3609196" cy="36091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627403" y="3023064"/>
              <a:ext cx="2030845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HTML/</a:t>
              </a:r>
            </a:p>
            <a:p>
              <a:pPr algn="ctr"/>
              <a:r>
                <a:rPr lang="en-US" altLang="ko-KR" sz="6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DESIGN</a:t>
              </a:r>
              <a:endParaRPr lang="ko-KR" altLang="en-US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9" name="타원 8"/>
          <p:cNvSpPr/>
          <p:nvPr/>
        </p:nvSpPr>
        <p:spPr>
          <a:xfrm>
            <a:off x="147052" y="1664654"/>
            <a:ext cx="4812261" cy="3609196"/>
          </a:xfrm>
          <a:prstGeom prst="ellipse">
            <a:avLst/>
          </a:prstGeom>
          <a:solidFill>
            <a:schemeClr val="bg1">
              <a:lumMod val="6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201939" y="1652128"/>
            <a:ext cx="4812261" cy="3609196"/>
          </a:xfrm>
          <a:prstGeom prst="ellipse">
            <a:avLst/>
          </a:prstGeom>
          <a:solidFill>
            <a:schemeClr val="bg1">
              <a:lumMod val="6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59017" y="3002885"/>
            <a:ext cx="21201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8304716" y="3034067"/>
            <a:ext cx="27077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DESIGN</a:t>
            </a:r>
            <a:endParaRPr lang="ko-KR" alt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90087" y="5161977"/>
            <a:ext cx="10704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문서의 </a:t>
            </a:r>
            <a:r>
              <a:rPr lang="ko-KR" altLang="en-US" sz="32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디자인과 내용을 분리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590652" y="5716212"/>
            <a:ext cx="51122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사이트의 유지보수가 용이해짐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340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585931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트리구조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018" y="1341145"/>
            <a:ext cx="4523011" cy="4893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172239" y="1500617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table</a:t>
            </a:r>
            <a:endParaRPr lang="ko-KR" altLang="en-US" sz="3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8172240" y="2273070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/>
              <a:t>tr</a:t>
            </a:r>
            <a:endParaRPr lang="ko-KR" altLang="en-US" sz="36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725577" y="3379222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td</a:t>
            </a:r>
            <a:endParaRPr lang="ko-KR" altLang="en-US" sz="3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618902" y="3341680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td</a:t>
            </a:r>
            <a:endParaRPr lang="ko-KR" altLang="en-US" sz="36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25577" y="4210662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/>
              <a:t>ul</a:t>
            </a:r>
            <a:endParaRPr lang="ko-KR" altLang="en-US" sz="36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879417" y="534980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li</a:t>
            </a:r>
            <a:endParaRPr lang="ko-KR" altLang="en-US" sz="36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582618" y="534980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li</a:t>
            </a:r>
            <a:endParaRPr lang="ko-KR" altLang="en-US" sz="3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618902" y="4210662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p</a:t>
            </a:r>
            <a:endParaRPr lang="ko-KR" altLang="en-US" sz="3600" dirty="0"/>
          </a:p>
        </p:txBody>
      </p:sp>
      <p:cxnSp>
        <p:nvCxnSpPr>
          <p:cNvPr id="15" name="직선 연결선 14"/>
          <p:cNvCxnSpPr>
            <a:stCxn id="2" idx="2"/>
            <a:endCxn id="8" idx="0"/>
          </p:cNvCxnSpPr>
          <p:nvPr/>
        </p:nvCxnSpPr>
        <p:spPr>
          <a:xfrm>
            <a:off x="8895571" y="2062326"/>
            <a:ext cx="1" cy="2107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9" idx="0"/>
            <a:endCxn id="10" idx="0"/>
          </p:cNvCxnSpPr>
          <p:nvPr/>
        </p:nvCxnSpPr>
        <p:spPr>
          <a:xfrm rot="5400000" flipH="1" flipV="1">
            <a:off x="8876800" y="1913789"/>
            <a:ext cx="37542" cy="2893325"/>
          </a:xfrm>
          <a:prstGeom prst="bentConnector3">
            <a:avLst>
              <a:gd name="adj1" fmla="val 708918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 flipV="1">
            <a:off x="8895572" y="2821132"/>
            <a:ext cx="0" cy="29360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9" idx="2"/>
            <a:endCxn id="11" idx="0"/>
          </p:cNvCxnSpPr>
          <p:nvPr/>
        </p:nvCxnSpPr>
        <p:spPr>
          <a:xfrm>
            <a:off x="7448909" y="3940931"/>
            <a:ext cx="0" cy="26973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" idx="2"/>
            <a:endCxn id="14" idx="0"/>
          </p:cNvCxnSpPr>
          <p:nvPr/>
        </p:nvCxnSpPr>
        <p:spPr>
          <a:xfrm>
            <a:off x="10342234" y="3903389"/>
            <a:ext cx="0" cy="30727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" idx="0"/>
            <a:endCxn id="13" idx="0"/>
          </p:cNvCxnSpPr>
          <p:nvPr/>
        </p:nvCxnSpPr>
        <p:spPr>
          <a:xfrm rot="5400000" flipH="1" flipV="1">
            <a:off x="7454349" y="4498208"/>
            <a:ext cx="12700" cy="1703201"/>
          </a:xfrm>
          <a:prstGeom prst="bentConnector3">
            <a:avLst>
              <a:gd name="adj1" fmla="val 180000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1" idx="2"/>
          </p:cNvCxnSpPr>
          <p:nvPr/>
        </p:nvCxnSpPr>
        <p:spPr>
          <a:xfrm>
            <a:off x="7448909" y="4772371"/>
            <a:ext cx="0" cy="3485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29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2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자손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018" y="1341145"/>
            <a:ext cx="4523011" cy="4893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 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879417" y="1500617"/>
            <a:ext cx="5186148" cy="4410900"/>
            <a:chOff x="5879417" y="1129080"/>
            <a:chExt cx="5186148" cy="44109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172239" y="112908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table</a:t>
              </a:r>
              <a:endParaRPr lang="ko-KR" altLang="en-US" sz="3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2240" y="190153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tr</a:t>
              </a:r>
              <a:endParaRPr lang="ko-KR" altLang="en-US" sz="3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25577" y="300768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18902" y="297014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25577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ul</a:t>
              </a:r>
              <a:endParaRPr lang="ko-KR" altLang="en-US" sz="36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879417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82618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618902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p</a:t>
              </a:r>
              <a:endParaRPr lang="ko-KR" altLang="en-US" sz="3600" dirty="0"/>
            </a:p>
          </p:txBody>
        </p:sp>
        <p:cxnSp>
          <p:nvCxnSpPr>
            <p:cNvPr id="15" name="직선 연결선 14"/>
            <p:cNvCxnSpPr>
              <a:stCxn id="2" idx="2"/>
              <a:endCxn id="8" idx="0"/>
            </p:cNvCxnSpPr>
            <p:nvPr/>
          </p:nvCxnSpPr>
          <p:spPr>
            <a:xfrm>
              <a:off x="8895571" y="1690789"/>
              <a:ext cx="1" cy="2107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8876800" y="1542252"/>
              <a:ext cx="37542" cy="2893325"/>
            </a:xfrm>
            <a:prstGeom prst="bentConnector3">
              <a:avLst>
                <a:gd name="adj1" fmla="val 708918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895572" y="2449595"/>
              <a:ext cx="0" cy="2936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1" idx="0"/>
            </p:cNvCxnSpPr>
            <p:nvPr/>
          </p:nvCxnSpPr>
          <p:spPr>
            <a:xfrm>
              <a:off x="7448909" y="3569394"/>
              <a:ext cx="0" cy="26973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2"/>
              <a:endCxn id="14" idx="0"/>
            </p:cNvCxnSpPr>
            <p:nvPr/>
          </p:nvCxnSpPr>
          <p:spPr>
            <a:xfrm>
              <a:off x="10342234" y="3531852"/>
              <a:ext cx="0" cy="307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2" idx="0"/>
              <a:endCxn id="13" idx="0"/>
            </p:cNvCxnSpPr>
            <p:nvPr/>
          </p:nvCxnSpPr>
          <p:spPr>
            <a:xfrm rot="5400000" flipH="1" flipV="1">
              <a:off x="7454349" y="4126671"/>
              <a:ext cx="12700" cy="1703201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1" idx="2"/>
            </p:cNvCxnSpPr>
            <p:nvPr/>
          </p:nvCxnSpPr>
          <p:spPr>
            <a:xfrm>
              <a:off x="7448909" y="4400834"/>
              <a:ext cx="0" cy="3485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6929355" y="509770"/>
            <a:ext cx="385054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td</a:t>
            </a:r>
          </a:p>
        </p:txBody>
      </p:sp>
    </p:spTree>
    <p:extLst>
      <p:ext uri="{BB962C8B-B14F-4D97-AF65-F5344CB8AC3E}">
        <p14:creationId xmlns:p14="http://schemas.microsoft.com/office/powerpoint/2010/main" val="4118985924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자식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018" y="1342376"/>
            <a:ext cx="4523011" cy="4893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879417" y="1500617"/>
            <a:ext cx="5186148" cy="4410900"/>
            <a:chOff x="5879417" y="1129080"/>
            <a:chExt cx="5186148" cy="44109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172239" y="112908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table</a:t>
              </a:r>
              <a:endParaRPr lang="ko-KR" altLang="en-US" sz="3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2240" y="190153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tr</a:t>
              </a:r>
              <a:endParaRPr lang="ko-KR" altLang="en-US" sz="3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25577" y="300768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18902" y="297014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25577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ul</a:t>
              </a:r>
              <a:endParaRPr lang="ko-KR" altLang="en-US" sz="36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879417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82618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618902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p</a:t>
              </a:r>
              <a:endParaRPr lang="ko-KR" altLang="en-US" sz="3600" dirty="0"/>
            </a:p>
          </p:txBody>
        </p:sp>
        <p:cxnSp>
          <p:nvCxnSpPr>
            <p:cNvPr id="15" name="직선 연결선 14"/>
            <p:cNvCxnSpPr>
              <a:stCxn id="2" idx="2"/>
              <a:endCxn id="8" idx="0"/>
            </p:cNvCxnSpPr>
            <p:nvPr/>
          </p:nvCxnSpPr>
          <p:spPr>
            <a:xfrm>
              <a:off x="8895571" y="1690789"/>
              <a:ext cx="1" cy="2107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8876800" y="1542252"/>
              <a:ext cx="37542" cy="2893325"/>
            </a:xfrm>
            <a:prstGeom prst="bentConnector3">
              <a:avLst>
                <a:gd name="adj1" fmla="val 708918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895572" y="2449595"/>
              <a:ext cx="0" cy="2936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1" idx="0"/>
            </p:cNvCxnSpPr>
            <p:nvPr/>
          </p:nvCxnSpPr>
          <p:spPr>
            <a:xfrm>
              <a:off x="7448909" y="3569394"/>
              <a:ext cx="0" cy="26973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2"/>
              <a:endCxn id="14" idx="0"/>
            </p:cNvCxnSpPr>
            <p:nvPr/>
          </p:nvCxnSpPr>
          <p:spPr>
            <a:xfrm>
              <a:off x="10342234" y="3531852"/>
              <a:ext cx="0" cy="307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2" idx="0"/>
              <a:endCxn id="13" idx="0"/>
            </p:cNvCxnSpPr>
            <p:nvPr/>
          </p:nvCxnSpPr>
          <p:spPr>
            <a:xfrm rot="5400000" flipH="1" flipV="1">
              <a:off x="7454349" y="4126671"/>
              <a:ext cx="12700" cy="1703201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1" idx="2"/>
            </p:cNvCxnSpPr>
            <p:nvPr/>
          </p:nvCxnSpPr>
          <p:spPr>
            <a:xfrm>
              <a:off x="7448909" y="4400834"/>
              <a:ext cx="0" cy="3485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6929355" y="514031"/>
            <a:ext cx="385054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td &gt; </a:t>
            </a:r>
            <a:r>
              <a:rPr lang="en-US" altLang="ko-KR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endParaRPr lang="en-US" altLang="ko-KR" sz="4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413759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자식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2018" y="1342376"/>
            <a:ext cx="4523011" cy="48936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</a:t>
            </a:r>
          </a:p>
        </p:txBody>
      </p:sp>
      <p:grpSp>
        <p:nvGrpSpPr>
          <p:cNvPr id="37" name="그룹 36"/>
          <p:cNvGrpSpPr/>
          <p:nvPr/>
        </p:nvGrpSpPr>
        <p:grpSpPr>
          <a:xfrm>
            <a:off x="5879417" y="1500617"/>
            <a:ext cx="5186148" cy="4410900"/>
            <a:chOff x="5879417" y="1129080"/>
            <a:chExt cx="5186148" cy="4410900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172239" y="112908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table</a:t>
              </a:r>
              <a:endParaRPr lang="ko-KR" altLang="en-US" sz="3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2240" y="190153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tr</a:t>
              </a:r>
              <a:endParaRPr lang="ko-KR" altLang="en-US" sz="3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25577" y="300768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18902" y="2970143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25577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ul</a:t>
              </a:r>
              <a:endParaRPr lang="ko-KR" altLang="en-US" sz="36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879417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7582618" y="4978271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618902" y="3839125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p</a:t>
              </a:r>
              <a:endParaRPr lang="ko-KR" altLang="en-US" sz="3600" dirty="0"/>
            </a:p>
          </p:txBody>
        </p:sp>
        <p:cxnSp>
          <p:nvCxnSpPr>
            <p:cNvPr id="15" name="직선 연결선 14"/>
            <p:cNvCxnSpPr>
              <a:stCxn id="2" idx="2"/>
              <a:endCxn id="8" idx="0"/>
            </p:cNvCxnSpPr>
            <p:nvPr/>
          </p:nvCxnSpPr>
          <p:spPr>
            <a:xfrm>
              <a:off x="8895571" y="1690789"/>
              <a:ext cx="1" cy="2107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8876800" y="1542252"/>
              <a:ext cx="37542" cy="2893325"/>
            </a:xfrm>
            <a:prstGeom prst="bentConnector3">
              <a:avLst>
                <a:gd name="adj1" fmla="val 708918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895572" y="2449595"/>
              <a:ext cx="0" cy="2936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1" idx="0"/>
            </p:cNvCxnSpPr>
            <p:nvPr/>
          </p:nvCxnSpPr>
          <p:spPr>
            <a:xfrm>
              <a:off x="7448909" y="3569394"/>
              <a:ext cx="0" cy="26973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2"/>
              <a:endCxn id="14" idx="0"/>
            </p:cNvCxnSpPr>
            <p:nvPr/>
          </p:nvCxnSpPr>
          <p:spPr>
            <a:xfrm>
              <a:off x="10342234" y="3531852"/>
              <a:ext cx="0" cy="307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2" idx="0"/>
              <a:endCxn id="13" idx="0"/>
            </p:cNvCxnSpPr>
            <p:nvPr/>
          </p:nvCxnSpPr>
          <p:spPr>
            <a:xfrm rot="5400000" flipH="1" flipV="1">
              <a:off x="7454349" y="4126671"/>
              <a:ext cx="12700" cy="1703201"/>
            </a:xfrm>
            <a:prstGeom prst="bentConnector3">
              <a:avLst>
                <a:gd name="adj1" fmla="val 180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1" idx="2"/>
            </p:cNvCxnSpPr>
            <p:nvPr/>
          </p:nvCxnSpPr>
          <p:spPr>
            <a:xfrm>
              <a:off x="7448909" y="4400834"/>
              <a:ext cx="0" cy="3485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6929355" y="510137"/>
            <a:ext cx="385054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&gt; td</a:t>
            </a:r>
          </a:p>
        </p:txBody>
      </p:sp>
    </p:spTree>
    <p:extLst>
      <p:ext uri="{BB962C8B-B14F-4D97-AF65-F5344CB8AC3E}">
        <p14:creationId xmlns:p14="http://schemas.microsoft.com/office/powerpoint/2010/main" val="2450310813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72665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7319880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형제 </a:t>
            </a:r>
            <a:r>
              <a:rPr lang="ko-KR" altLang="en-US" sz="2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근접후행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170" y="1260488"/>
            <a:ext cx="6541499" cy="52629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 </a:t>
            </a:r>
            <a:r>
              <a:rPr lang="en-US" altLang="ko-KR" sz="2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id=“item1”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&lt;li&gt;item3&lt;/li&gt;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172006" y="1500617"/>
            <a:ext cx="5893559" cy="4688427"/>
            <a:chOff x="5172006" y="1500617"/>
            <a:chExt cx="5893559" cy="468842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172239" y="1500617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table</a:t>
              </a:r>
              <a:endParaRPr lang="ko-KR" altLang="en-US" sz="3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2240" y="227307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tr</a:t>
              </a:r>
              <a:endParaRPr lang="ko-KR" altLang="en-US" sz="3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25577" y="337922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18902" y="334168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25577" y="421066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ul</a:t>
              </a:r>
              <a:endParaRPr lang="ko-KR" altLang="en-US" sz="3600" dirty="0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172006" y="5343458"/>
              <a:ext cx="1446663" cy="845586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 </a:t>
              </a:r>
              <a:r>
                <a:rPr lang="en-US" altLang="ko-KR" sz="2000" dirty="0"/>
                <a:t>id=“item1”</a:t>
              </a:r>
              <a:endParaRPr lang="ko-KR" altLang="en-US" sz="20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240477" y="5349808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618902" y="421066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p</a:t>
              </a:r>
              <a:endParaRPr lang="ko-KR" altLang="en-US" sz="3600" dirty="0"/>
            </a:p>
          </p:txBody>
        </p:sp>
        <p:cxnSp>
          <p:nvCxnSpPr>
            <p:cNvPr id="15" name="직선 연결선 14"/>
            <p:cNvCxnSpPr>
              <a:stCxn id="2" idx="2"/>
              <a:endCxn id="8" idx="0"/>
            </p:cNvCxnSpPr>
            <p:nvPr/>
          </p:nvCxnSpPr>
          <p:spPr>
            <a:xfrm>
              <a:off x="8895571" y="2062326"/>
              <a:ext cx="1" cy="2107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8876800" y="1913789"/>
              <a:ext cx="37542" cy="2893325"/>
            </a:xfrm>
            <a:prstGeom prst="bentConnector3">
              <a:avLst>
                <a:gd name="adj1" fmla="val 708918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895572" y="2821132"/>
              <a:ext cx="0" cy="2936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1" idx="0"/>
            </p:cNvCxnSpPr>
            <p:nvPr/>
          </p:nvCxnSpPr>
          <p:spPr>
            <a:xfrm>
              <a:off x="7448909" y="3940931"/>
              <a:ext cx="0" cy="26973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2"/>
              <a:endCxn id="14" idx="0"/>
            </p:cNvCxnSpPr>
            <p:nvPr/>
          </p:nvCxnSpPr>
          <p:spPr>
            <a:xfrm>
              <a:off x="10342234" y="3903389"/>
              <a:ext cx="0" cy="307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stCxn id="12" idx="0"/>
              <a:endCxn id="13" idx="0"/>
            </p:cNvCxnSpPr>
            <p:nvPr/>
          </p:nvCxnSpPr>
          <p:spPr>
            <a:xfrm rot="16200000" flipH="1">
              <a:off x="7426398" y="3812398"/>
              <a:ext cx="6350" cy="3068471"/>
            </a:xfrm>
            <a:prstGeom prst="bentConnector3">
              <a:avLst>
                <a:gd name="adj1" fmla="val -360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1" idx="2"/>
            </p:cNvCxnSpPr>
            <p:nvPr/>
          </p:nvCxnSpPr>
          <p:spPr>
            <a:xfrm>
              <a:off x="7448909" y="4772371"/>
              <a:ext cx="0" cy="3485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6726468" y="5349809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cxnSp>
          <p:nvCxnSpPr>
            <p:cNvPr id="19" name="직선 연결선 18"/>
            <p:cNvCxnSpPr>
              <a:stCxn id="22" idx="0"/>
            </p:cNvCxnSpPr>
            <p:nvPr/>
          </p:nvCxnSpPr>
          <p:spPr>
            <a:xfrm flipH="1" flipV="1">
              <a:off x="7449799" y="5120958"/>
              <a:ext cx="1" cy="22885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6929355" y="562379"/>
            <a:ext cx="385054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#item1 + li</a:t>
            </a:r>
          </a:p>
        </p:txBody>
      </p:sp>
    </p:spTree>
    <p:extLst>
      <p:ext uri="{BB962C8B-B14F-4D97-AF65-F5344CB8AC3E}">
        <p14:creationId xmlns:p14="http://schemas.microsoft.com/office/powerpoint/2010/main" val="1038059005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63131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형제 </a:t>
            </a:r>
            <a:r>
              <a:rPr lang="ko-KR" altLang="en-US" sz="2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후행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170" y="1260488"/>
            <a:ext cx="6323630" cy="52629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&lt;table&gt;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 </a:t>
            </a:r>
            <a:r>
              <a:rPr lang="en-US" altLang="ko-KR" sz="24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id=“item1”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&gt;item1&lt;/li&gt;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4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&lt;li&gt;item3&lt;/li&gt;</a:t>
            </a:r>
          </a:p>
          <a:p>
            <a:pPr lvl="3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&lt;td&gt;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&lt;p&gt;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pragraph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  <a:p>
            <a:pPr lvl="2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&lt;/td&gt;</a:t>
            </a:r>
          </a:p>
          <a:p>
            <a:pPr lvl="1"/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sz="24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&lt;/table&gt;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929355" y="562380"/>
            <a:ext cx="385054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#item1 ~ li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5895337" y="1500617"/>
            <a:ext cx="5170228" cy="4410901"/>
            <a:chOff x="5895337" y="1500617"/>
            <a:chExt cx="5170228" cy="4410901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172239" y="1500617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table</a:t>
              </a:r>
              <a:endParaRPr lang="ko-KR" altLang="en-US" sz="3600" dirty="0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8172240" y="227307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tr</a:t>
              </a:r>
              <a:endParaRPr lang="ko-KR" altLang="en-US" sz="36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725577" y="337922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618902" y="3341680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td</a:t>
              </a:r>
              <a:endParaRPr lang="ko-KR" altLang="en-US" sz="3600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6725577" y="421066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 err="1"/>
                <a:t>ul</a:t>
              </a:r>
              <a:endParaRPr lang="ko-KR" altLang="en-US" sz="3600" dirty="0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240477" y="5349808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9618902" y="4210662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p</a:t>
              </a:r>
              <a:endParaRPr lang="ko-KR" altLang="en-US" sz="3600" dirty="0"/>
            </a:p>
          </p:txBody>
        </p:sp>
        <p:cxnSp>
          <p:nvCxnSpPr>
            <p:cNvPr id="15" name="직선 연결선 14"/>
            <p:cNvCxnSpPr>
              <a:stCxn id="2" idx="2"/>
              <a:endCxn id="8" idx="0"/>
            </p:cNvCxnSpPr>
            <p:nvPr/>
          </p:nvCxnSpPr>
          <p:spPr>
            <a:xfrm>
              <a:off x="8895571" y="2062326"/>
              <a:ext cx="1" cy="210744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꺾인 연결선 16"/>
            <p:cNvCxnSpPr>
              <a:stCxn id="9" idx="0"/>
              <a:endCxn id="10" idx="0"/>
            </p:cNvCxnSpPr>
            <p:nvPr/>
          </p:nvCxnSpPr>
          <p:spPr>
            <a:xfrm rot="5400000" flipH="1" flipV="1">
              <a:off x="8876800" y="1913789"/>
              <a:ext cx="37542" cy="2893325"/>
            </a:xfrm>
            <a:prstGeom prst="bentConnector3">
              <a:avLst>
                <a:gd name="adj1" fmla="val 708918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V="1">
              <a:off x="8895572" y="2821132"/>
              <a:ext cx="0" cy="29360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>
              <a:stCxn id="9" idx="2"/>
              <a:endCxn id="11" idx="0"/>
            </p:cNvCxnSpPr>
            <p:nvPr/>
          </p:nvCxnSpPr>
          <p:spPr>
            <a:xfrm>
              <a:off x="7448909" y="3940931"/>
              <a:ext cx="0" cy="26973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0" idx="2"/>
              <a:endCxn id="14" idx="0"/>
            </p:cNvCxnSpPr>
            <p:nvPr/>
          </p:nvCxnSpPr>
          <p:spPr>
            <a:xfrm>
              <a:off x="10342234" y="3903389"/>
              <a:ext cx="0" cy="30727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꺾인 연결선 28"/>
            <p:cNvCxnSpPr>
              <a:endCxn id="13" idx="0"/>
            </p:cNvCxnSpPr>
            <p:nvPr/>
          </p:nvCxnSpPr>
          <p:spPr>
            <a:xfrm rot="16200000" flipH="1">
              <a:off x="7426398" y="3812398"/>
              <a:ext cx="6350" cy="3068471"/>
            </a:xfrm>
            <a:prstGeom prst="bentConnector3">
              <a:avLst>
                <a:gd name="adj1" fmla="val -360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1" idx="2"/>
            </p:cNvCxnSpPr>
            <p:nvPr/>
          </p:nvCxnSpPr>
          <p:spPr>
            <a:xfrm>
              <a:off x="7448909" y="4772371"/>
              <a:ext cx="0" cy="348587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모서리가 둥근 직사각형 21"/>
            <p:cNvSpPr/>
            <p:nvPr/>
          </p:nvSpPr>
          <p:spPr>
            <a:xfrm>
              <a:off x="6726468" y="5349809"/>
              <a:ext cx="1446663" cy="561709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dirty="0"/>
                <a:t>li</a:t>
              </a:r>
              <a:endParaRPr lang="ko-KR" altLang="en-US" sz="3600" dirty="0"/>
            </a:p>
          </p:txBody>
        </p:sp>
        <p:cxnSp>
          <p:nvCxnSpPr>
            <p:cNvPr id="19" name="직선 연결선 18"/>
            <p:cNvCxnSpPr>
              <a:stCxn id="22" idx="0"/>
            </p:cNvCxnSpPr>
            <p:nvPr/>
          </p:nvCxnSpPr>
          <p:spPr>
            <a:xfrm flipH="1" flipV="1">
              <a:off x="7449799" y="5120958"/>
              <a:ext cx="1" cy="22885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모서리가 둥근 직사각형 23"/>
          <p:cNvSpPr/>
          <p:nvPr/>
        </p:nvSpPr>
        <p:spPr>
          <a:xfrm>
            <a:off x="5172006" y="5343458"/>
            <a:ext cx="1446663" cy="845586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li </a:t>
            </a:r>
            <a:r>
              <a:rPr lang="en-US" altLang="ko-KR" sz="2000" dirty="0"/>
              <a:t>id=“item1”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6713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1279" y="2020922"/>
            <a:ext cx="9489442" cy="281615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5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그룹</a:t>
            </a:r>
            <a:endParaRPr lang="en-US" altLang="ko-KR" sz="54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만약 </a:t>
            </a:r>
            <a:r>
              <a:rPr lang="ko-KR" altLang="en-US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선택자를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콤마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(,)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분리하여 나열하면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그룹 적용</a:t>
            </a:r>
            <a:endParaRPr lang="en-US" altLang="ko-KR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904284" y="510137"/>
            <a:ext cx="382020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59866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634974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선택자의 종류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그룹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96745" y="2257283"/>
            <a:ext cx="6798510" cy="24929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body, h1, #next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color: white;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border: 2px solid yellow;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947749" y="0"/>
            <a:ext cx="1244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P120</a:t>
            </a:r>
          </a:p>
        </p:txBody>
      </p:sp>
    </p:spTree>
    <p:extLst>
      <p:ext uri="{BB962C8B-B14F-4D97-AF65-F5344CB8AC3E}">
        <p14:creationId xmlns:p14="http://schemas.microsoft.com/office/powerpoint/2010/main" val="265305942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37453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710" y="1175621"/>
            <a:ext cx="7876535" cy="59093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&lt;h1&gt;header&lt;/h1&gt;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2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&lt;li&gt;item1&lt;/li&gt;</a:t>
            </a:r>
          </a:p>
          <a:p>
            <a:pPr lvl="2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&lt;li&gt;item2&lt;/li&gt;</a:t>
            </a:r>
          </a:p>
          <a:p>
            <a:pPr lvl="2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&lt;li&gt;item3&lt;/li&gt;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</a:p>
          <a:p>
            <a:pPr lvl="1"/>
            <a:r>
              <a:rPr lang="pt-BR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id="fax_num"&gt;022-234-5679&lt;/div&gt;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 번호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10-255-345-111&lt;/div&gt;</a:t>
            </a:r>
            <a:endParaRPr lang="pt-BR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광주광역시 북구 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00</a:t>
            </a:r>
            <a:r>
              <a:rPr lang="ko-KR" altLang="en-US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&lt;/div&gt;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en-US" altLang="ko-KR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&lt;li&gt;item4&lt;/li&gt;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&lt;li&gt;item5&lt;/li&gt;</a:t>
            </a:r>
          </a:p>
          <a:p>
            <a:pPr lvl="1"/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&lt;li&gt;item6&lt;/li&gt;</a:t>
            </a:r>
          </a:p>
          <a:p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</a:t>
            </a:r>
            <a:r>
              <a:rPr lang="en-US" altLang="ko-KR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ul</a:t>
            </a:r>
            <a:r>
              <a:rPr lang="en-US" altLang="ko-KR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  <a:p>
            <a:endParaRPr lang="en-US" altLang="ko-KR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67598" y="1474424"/>
            <a:ext cx="6186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h1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글자 크기를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50px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바꾸시오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7597" y="2118353"/>
            <a:ext cx="7918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div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안에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li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글자를 빨간색으로 바꾸시오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80849" y="2778544"/>
            <a:ext cx="5519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사업자 번호를 파란색으로 바꾸시오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844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4" y="510137"/>
            <a:ext cx="35383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468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선택자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483820" y="834173"/>
            <a:ext cx="8240944" cy="100642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&lt;div&gt;</a:t>
            </a:r>
          </a:p>
          <a:p>
            <a:r>
              <a:rPr lang="en-US" sz="2400" dirty="0"/>
              <a:t>&lt;div&gt;</a:t>
            </a:r>
          </a:p>
          <a:p>
            <a:r>
              <a:rPr lang="en-US" sz="2400" dirty="0"/>
              <a:t>&lt;p&gt;</a:t>
            </a:r>
          </a:p>
          <a:p>
            <a:r>
              <a:rPr lang="en-US" sz="2400" dirty="0"/>
              <a:t>&lt;span&gt;banana&lt;/span&gt;</a:t>
            </a:r>
            <a:r>
              <a:rPr lang="en-US" sz="2400" u="sng" dirty="0" err="1"/>
              <a:t>icecream</a:t>
            </a:r>
            <a:endParaRPr lang="en-US" sz="2400" u="sng" dirty="0"/>
          </a:p>
          <a:p>
            <a:r>
              <a:rPr lang="en-US" sz="2400" dirty="0"/>
              <a:t>&lt;/p&gt;</a:t>
            </a:r>
          </a:p>
          <a:p>
            <a:r>
              <a:rPr lang="en-US" sz="2400" dirty="0"/>
              <a:t>&lt;/div&gt;</a:t>
            </a:r>
          </a:p>
          <a:p>
            <a:r>
              <a:rPr lang="en-US" sz="2400" dirty="0"/>
              <a:t>&lt;/div&gt;</a:t>
            </a:r>
          </a:p>
          <a:p>
            <a:r>
              <a:rPr lang="en-US" sz="2400" dirty="0"/>
              <a:t>&lt;div&gt;</a:t>
            </a:r>
          </a:p>
          <a:p>
            <a:r>
              <a:rPr lang="en-US" sz="2400" dirty="0"/>
              <a:t>&lt;p&gt;</a:t>
            </a:r>
          </a:p>
          <a:p>
            <a:r>
              <a:rPr lang="en-US" sz="2400" dirty="0"/>
              <a:t>&lt;span&gt;apple&lt;/span&gt;</a:t>
            </a:r>
            <a:r>
              <a:rPr lang="en-US" sz="2400" u="sng" dirty="0" err="1"/>
              <a:t>icecream</a:t>
            </a:r>
            <a:endParaRPr lang="en-US" sz="2400" u="sng" dirty="0"/>
          </a:p>
          <a:p>
            <a:r>
              <a:rPr lang="en-US" sz="2400" dirty="0"/>
              <a:t>&lt;/p&gt;</a:t>
            </a:r>
          </a:p>
          <a:p>
            <a:r>
              <a:rPr lang="en-US" sz="2400" dirty="0"/>
              <a:t>&lt;/div&gt;</a:t>
            </a:r>
          </a:p>
          <a:p>
            <a:endParaRPr lang="en-US" sz="2400" dirty="0"/>
          </a:p>
          <a:p>
            <a:r>
              <a:rPr lang="en-US" sz="2400" dirty="0"/>
              <a:t>&lt;div id=</a:t>
            </a:r>
            <a:r>
              <a:rPr lang="en-US" sz="2400" i="1" dirty="0"/>
              <a:t>"</a:t>
            </a:r>
            <a:r>
              <a:rPr lang="en-US" sz="2400" i="1" dirty="0" err="1"/>
              <a:t>main_content</a:t>
            </a:r>
            <a:r>
              <a:rPr lang="en-US" sz="2400" i="1" dirty="0"/>
              <a:t>"&gt;</a:t>
            </a:r>
          </a:p>
          <a:p>
            <a:r>
              <a:rPr lang="en-US" sz="2400" dirty="0"/>
              <a:t>&lt;div&gt;</a:t>
            </a:r>
          </a:p>
          <a:p>
            <a:r>
              <a:rPr lang="en-US" sz="2400" dirty="0"/>
              <a:t>&lt;div&gt;target1&lt;/div&gt;</a:t>
            </a:r>
          </a:p>
          <a:p>
            <a:r>
              <a:rPr lang="en-US" sz="2400" dirty="0"/>
              <a:t>&lt;p&gt;target2&lt;/p&gt;</a:t>
            </a:r>
          </a:p>
          <a:p>
            <a:r>
              <a:rPr lang="en-US" sz="2400" dirty="0"/>
              <a:t>&lt;/div&gt;</a:t>
            </a:r>
          </a:p>
          <a:p>
            <a:r>
              <a:rPr lang="en-US" sz="2400" dirty="0"/>
              <a:t>&lt;div id=</a:t>
            </a:r>
            <a:r>
              <a:rPr lang="en-US" sz="2400" i="1" dirty="0"/>
              <a:t>"section"&gt;</a:t>
            </a:r>
          </a:p>
          <a:p>
            <a:r>
              <a:rPr lang="en-US" sz="2400" dirty="0"/>
              <a:t>&lt;div&gt;hello&lt;/div&gt;</a:t>
            </a:r>
          </a:p>
          <a:p>
            <a:r>
              <a:rPr lang="en-US" sz="2400" dirty="0"/>
              <a:t>&lt;div&gt;my&lt;/div&gt;</a:t>
            </a:r>
          </a:p>
          <a:p>
            <a:r>
              <a:rPr lang="en-US" sz="2400" dirty="0"/>
              <a:t>&lt;div&gt;name&lt;/div&gt;</a:t>
            </a:r>
          </a:p>
          <a:p>
            <a:r>
              <a:rPr lang="en-US" sz="2400" dirty="0"/>
              <a:t>&lt;div id=</a:t>
            </a:r>
            <a:r>
              <a:rPr lang="en-US" sz="2400" i="1" dirty="0"/>
              <a:t>"intro"&gt;</a:t>
            </a:r>
          </a:p>
          <a:p>
            <a:r>
              <a:rPr lang="en-US" sz="2400" dirty="0"/>
              <a:t>is&lt;span&gt;</a:t>
            </a:r>
            <a:r>
              <a:rPr lang="en-US" sz="2400" u="sng" dirty="0" err="1"/>
              <a:t>heado</a:t>
            </a:r>
            <a:r>
              <a:rPr lang="en-US" sz="2400" u="sng" dirty="0"/>
              <a:t>&lt;/span&gt;</a:t>
            </a:r>
          </a:p>
          <a:p>
            <a:r>
              <a:rPr lang="en-US" sz="2400" dirty="0"/>
              <a:t>&lt;/div&gt;</a:t>
            </a:r>
          </a:p>
          <a:p>
            <a:r>
              <a:rPr lang="en-US" sz="2400" dirty="0"/>
              <a:t>&lt;/div&gt;</a:t>
            </a:r>
          </a:p>
          <a:p>
            <a:r>
              <a:rPr lang="en-US" sz="2400" dirty="0"/>
              <a:t>&lt;/div&gt;</a:t>
            </a:r>
            <a:endParaRPr lang="en-US" altLang="ko-KR" sz="23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6978" y="2166208"/>
            <a:ext cx="4557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1. banana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배경색 노란색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67135" y="2754631"/>
            <a:ext cx="4423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 &gt; div &gt; p &gt; span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84456" y="2604038"/>
            <a:ext cx="4250179" cy="870730"/>
          </a:xfrm>
          <a:prstGeom prst="rect">
            <a:avLst/>
          </a:prstGeom>
          <a:solidFill>
            <a:srgbClr val="007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3676978" y="2996521"/>
            <a:ext cx="3826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target2 </a:t>
            </a:r>
            <a:r>
              <a:rPr lang="ko-KR" altLang="en-US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글자색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빨간색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76978" y="3780363"/>
            <a:ext cx="3647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3. </a:t>
            </a:r>
            <a:r>
              <a:rPr lang="en-US" altLang="ko-KR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heado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글자색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초록색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66079" y="4531043"/>
            <a:ext cx="378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4. hello </a:t>
            </a:r>
            <a:r>
              <a:rPr lang="ko-KR" altLang="en-US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글자색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오렌지색</a:t>
            </a:r>
            <a:endParaRPr lang="en-US" altLang="ko-KR" sz="1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1968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1632416" y="535537"/>
            <a:ext cx="48328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75232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사용이유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73" y="1533526"/>
            <a:ext cx="5962650" cy="348615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70933" y="5393195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하나만 수정하면 스타일에 해당하는 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문서가 한번에 수정되는 엄청난 장점</a:t>
            </a:r>
            <a:r>
              <a:rPr lang="en-US" altLang="ko-KR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8613596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665666" y="1052736"/>
            <a:ext cx="532403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78137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영역태그</a:t>
            </a:r>
            <a:endParaRPr lang="en-US" altLang="ko-KR" sz="3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5353" y="2563779"/>
            <a:ext cx="103412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&lt;div&gt;, &lt;p&gt;, &lt;span&gt;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 algn="ctr"/>
            <a:r>
              <a:rPr lang="ko-KR" altLang="en-US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경계를 분할하거나 영역을 나눌 때 사용하는 태그</a:t>
            </a:r>
            <a:endParaRPr lang="en-US" altLang="ko-KR" sz="36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7019" y="3936675"/>
            <a:ext cx="7683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lang="ko-KR" altLang="en-US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전체 레이아웃 분할은 </a:t>
            </a:r>
            <a:r>
              <a:rPr lang="ko-KR" altLang="en-US" sz="28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시멘틱</a:t>
            </a:r>
            <a:r>
              <a:rPr lang="ko-KR" altLang="en-US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태그 사용</a:t>
            </a:r>
            <a:endParaRPr lang="en-US" altLang="ko-KR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041844" y="38100"/>
            <a:ext cx="11705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155</a:t>
            </a:r>
          </a:p>
        </p:txBody>
      </p:sp>
    </p:spTree>
    <p:extLst>
      <p:ext uri="{BB962C8B-B14F-4D97-AF65-F5344CB8AC3E}">
        <p14:creationId xmlns:p14="http://schemas.microsoft.com/office/powerpoint/2010/main" val="1454743174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/>
          <a:stretch/>
        </p:blipFill>
        <p:spPr bwMode="auto">
          <a:xfrm>
            <a:off x="108860" y="1846"/>
            <a:ext cx="8075529" cy="6856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08860" y="0"/>
            <a:ext cx="8066314" cy="10123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8860" y="1012372"/>
            <a:ext cx="8066314" cy="3265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8860" y="1338943"/>
            <a:ext cx="5442854" cy="3178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551714" y="1338943"/>
            <a:ext cx="2623460" cy="35160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8860" y="4517570"/>
            <a:ext cx="5442854" cy="23404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551714" y="4855029"/>
            <a:ext cx="2623460" cy="20029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436629" y="1536174"/>
            <a:ext cx="346761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&lt;div&gt;</a:t>
            </a: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큰 영역을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구분해주는 </a:t>
            </a:r>
            <a:endParaRPr lang="en-US" altLang="ko-KR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역활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292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18640" y="1900939"/>
            <a:ext cx="260199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&lt;p&gt;</a:t>
            </a: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문단을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나누는데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699422"/>
            <a:ext cx="7460118" cy="564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182260" y="1901372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354968" y="1901372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6268" y="3193158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72242" y="3193158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158216" y="3193158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54968" y="3202244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35712" y="4475858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021686" y="4475858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207660" y="4475858"/>
            <a:ext cx="1073030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61434" y="5751785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947408" y="5751785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33382" y="5751785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330134" y="5760871"/>
            <a:ext cx="112247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54402" y="3802758"/>
            <a:ext cx="1073030" cy="11466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726567" y="1050472"/>
            <a:ext cx="2223633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829300" y="2269672"/>
            <a:ext cx="647700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515100" y="2269672"/>
            <a:ext cx="750433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303633" y="2269672"/>
            <a:ext cx="646567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816600" y="3196772"/>
            <a:ext cx="647700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02400" y="3196772"/>
            <a:ext cx="750433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290933" y="3196772"/>
            <a:ext cx="646567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03900" y="4098472"/>
            <a:ext cx="647700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489700" y="4098472"/>
            <a:ext cx="750433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278233" y="4098472"/>
            <a:ext cx="646567" cy="23676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750617" y="4915285"/>
            <a:ext cx="98368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748291" y="5541213"/>
            <a:ext cx="983684" cy="4735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0305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717653" y="1908823"/>
            <a:ext cx="2803973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&lt;span&gt;</a:t>
            </a: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강조하고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싶은 곳에</a:t>
            </a:r>
            <a:endParaRPr lang="en-US" altLang="ko-KR" sz="48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endParaRPr lang="ko-KR" altLang="en-US" sz="4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699422"/>
            <a:ext cx="7460118" cy="5643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372760" y="1892300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495234" y="1903688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939234" y="3164475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145734" y="31684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372760" y="31684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525508" y="31684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977334" y="5729875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83834" y="57338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410860" y="57338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563608" y="57338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939234" y="4434475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2145734" y="44384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372760" y="4438411"/>
            <a:ext cx="957940" cy="35297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947908" y="1147799"/>
            <a:ext cx="300492" cy="17648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7129008" y="1147799"/>
            <a:ext cx="300492" cy="17648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687808" y="1300199"/>
            <a:ext cx="300492" cy="17648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50554" y="1300199"/>
            <a:ext cx="416946" cy="176488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0023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1665666" y="1052736"/>
            <a:ext cx="532403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78137"/>
            <a:ext cx="3130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영역태그</a:t>
            </a:r>
            <a:endParaRPr lang="en-US" altLang="ko-KR" sz="3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2336" y="2600548"/>
            <a:ext cx="10319350" cy="31705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331386" y="2954869"/>
            <a:ext cx="9626600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340611" y="4288369"/>
            <a:ext cx="9626600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207750" y="30818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858750" y="30818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99861" y="30818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207750" y="35803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858750" y="35803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499861" y="35803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245850" y="43899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896850" y="43899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537961" y="438996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245850" y="48884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896850" y="48884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37961" y="488844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79936" y="2159650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endParaRPr lang="ko-KR" altLang="en-US" sz="4800" dirty="0"/>
          </a:p>
        </p:txBody>
      </p:sp>
      <p:sp>
        <p:nvSpPr>
          <p:cNvPr id="25" name="직사각형 24"/>
          <p:cNvSpPr/>
          <p:nvPr/>
        </p:nvSpPr>
        <p:spPr>
          <a:xfrm>
            <a:off x="1286544" y="2749347"/>
            <a:ext cx="577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endParaRPr lang="ko-KR" altLang="en-US" sz="4800" dirty="0"/>
          </a:p>
        </p:txBody>
      </p:sp>
      <p:sp>
        <p:nvSpPr>
          <p:cNvPr id="26" name="직사각형 25"/>
          <p:cNvSpPr/>
          <p:nvPr/>
        </p:nvSpPr>
        <p:spPr>
          <a:xfrm>
            <a:off x="2460888" y="299931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150223" y="299802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8" name="직사각형 27"/>
          <p:cNvSpPr/>
          <p:nvPr/>
        </p:nvSpPr>
        <p:spPr>
          <a:xfrm>
            <a:off x="5791099" y="299802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9" name="직사각형 28"/>
          <p:cNvSpPr/>
          <p:nvPr/>
        </p:nvSpPr>
        <p:spPr>
          <a:xfrm>
            <a:off x="2460969" y="347874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0" name="직사각형 29"/>
          <p:cNvSpPr/>
          <p:nvPr/>
        </p:nvSpPr>
        <p:spPr>
          <a:xfrm>
            <a:off x="4151319" y="3493031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5778399" y="348444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2" name="직사각형 31"/>
          <p:cNvSpPr/>
          <p:nvPr/>
        </p:nvSpPr>
        <p:spPr>
          <a:xfrm>
            <a:off x="2464641" y="428266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3" name="직사각형 32"/>
          <p:cNvSpPr/>
          <p:nvPr/>
        </p:nvSpPr>
        <p:spPr>
          <a:xfrm>
            <a:off x="4153976" y="428137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4" name="직사각형 33"/>
          <p:cNvSpPr/>
          <p:nvPr/>
        </p:nvSpPr>
        <p:spPr>
          <a:xfrm>
            <a:off x="5794852" y="428137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2464722" y="476208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6" name="직사각형 35"/>
          <p:cNvSpPr/>
          <p:nvPr/>
        </p:nvSpPr>
        <p:spPr>
          <a:xfrm>
            <a:off x="4155072" y="4776375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7" name="직사각형 36"/>
          <p:cNvSpPr/>
          <p:nvPr/>
        </p:nvSpPr>
        <p:spPr>
          <a:xfrm>
            <a:off x="5782152" y="476779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807109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직사각형 143"/>
          <p:cNvSpPr/>
          <p:nvPr/>
        </p:nvSpPr>
        <p:spPr>
          <a:xfrm>
            <a:off x="634510" y="279400"/>
            <a:ext cx="10981655" cy="9969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직사각형 145"/>
          <p:cNvSpPr/>
          <p:nvPr/>
        </p:nvSpPr>
        <p:spPr>
          <a:xfrm>
            <a:off x="732266" y="405617"/>
            <a:ext cx="10769600" cy="7500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694166" y="1384300"/>
            <a:ext cx="7852934" cy="25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15488" y="1527435"/>
            <a:ext cx="7503012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24712" y="2708535"/>
            <a:ext cx="7493787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08032" y="1654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59032" y="1654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600143" y="1654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308032" y="2152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59032" y="2152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600143" y="2152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319756" y="2797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970756" y="2797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11867" y="2797435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319756" y="3295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970756" y="3295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611867" y="3295910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64038" y="732216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endParaRPr lang="ko-KR" altLang="en-US" sz="4800" dirty="0"/>
          </a:p>
        </p:txBody>
      </p:sp>
      <p:sp>
        <p:nvSpPr>
          <p:cNvPr id="25" name="직사각형 24"/>
          <p:cNvSpPr/>
          <p:nvPr/>
        </p:nvSpPr>
        <p:spPr>
          <a:xfrm>
            <a:off x="1602720" y="1496111"/>
            <a:ext cx="577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endParaRPr lang="ko-KR" altLang="en-US" sz="4800" dirty="0"/>
          </a:p>
        </p:txBody>
      </p:sp>
      <p:sp>
        <p:nvSpPr>
          <p:cNvPr id="26" name="직사각형 25"/>
          <p:cNvSpPr/>
          <p:nvPr/>
        </p:nvSpPr>
        <p:spPr>
          <a:xfrm>
            <a:off x="2561170" y="1571885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7" name="직사각형 26"/>
          <p:cNvSpPr/>
          <p:nvPr/>
        </p:nvSpPr>
        <p:spPr>
          <a:xfrm>
            <a:off x="4250505" y="1570595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8" name="직사각형 27"/>
          <p:cNvSpPr/>
          <p:nvPr/>
        </p:nvSpPr>
        <p:spPr>
          <a:xfrm>
            <a:off x="5891381" y="1570595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29" name="직사각형 28"/>
          <p:cNvSpPr/>
          <p:nvPr/>
        </p:nvSpPr>
        <p:spPr>
          <a:xfrm>
            <a:off x="2561251" y="2051310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0" name="직사각형 29"/>
          <p:cNvSpPr/>
          <p:nvPr/>
        </p:nvSpPr>
        <p:spPr>
          <a:xfrm>
            <a:off x="4251601" y="2065597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5878681" y="205701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2" name="직사각형 31"/>
          <p:cNvSpPr/>
          <p:nvPr/>
        </p:nvSpPr>
        <p:spPr>
          <a:xfrm>
            <a:off x="2538547" y="269012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3" name="직사각형 32"/>
          <p:cNvSpPr/>
          <p:nvPr/>
        </p:nvSpPr>
        <p:spPr>
          <a:xfrm>
            <a:off x="4227882" y="268883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4" name="직사각형 33"/>
          <p:cNvSpPr/>
          <p:nvPr/>
        </p:nvSpPr>
        <p:spPr>
          <a:xfrm>
            <a:off x="5868758" y="268883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5" name="직사각형 34"/>
          <p:cNvSpPr/>
          <p:nvPr/>
        </p:nvSpPr>
        <p:spPr>
          <a:xfrm>
            <a:off x="2538628" y="316955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6" name="직사각형 35"/>
          <p:cNvSpPr/>
          <p:nvPr/>
        </p:nvSpPr>
        <p:spPr>
          <a:xfrm>
            <a:off x="4228978" y="3183841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37" name="직사각형 36"/>
          <p:cNvSpPr/>
          <p:nvPr/>
        </p:nvSpPr>
        <p:spPr>
          <a:xfrm>
            <a:off x="5856058" y="317525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96" name="직사각형 95"/>
          <p:cNvSpPr/>
          <p:nvPr/>
        </p:nvSpPr>
        <p:spPr>
          <a:xfrm>
            <a:off x="682138" y="4021279"/>
            <a:ext cx="7864962" cy="2552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803459" y="4164414"/>
            <a:ext cx="7515039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812684" y="5345514"/>
            <a:ext cx="7505815" cy="10731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/>
          <p:cNvSpPr/>
          <p:nvPr/>
        </p:nvSpPr>
        <p:spPr>
          <a:xfrm>
            <a:off x="2314726" y="4291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3965726" y="4291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5606837" y="4291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2314726" y="4789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3965726" y="4789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5606837" y="4789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2326450" y="5434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3977450" y="5434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/>
          <p:cNvSpPr/>
          <p:nvPr/>
        </p:nvSpPr>
        <p:spPr>
          <a:xfrm>
            <a:off x="5618561" y="5434414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/>
          <p:cNvSpPr/>
          <p:nvPr/>
        </p:nvSpPr>
        <p:spPr>
          <a:xfrm>
            <a:off x="2326450" y="5932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/>
          <p:cNvSpPr/>
          <p:nvPr/>
        </p:nvSpPr>
        <p:spPr>
          <a:xfrm>
            <a:off x="3977450" y="5932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/>
          <p:cNvSpPr/>
          <p:nvPr/>
        </p:nvSpPr>
        <p:spPr>
          <a:xfrm>
            <a:off x="5618561" y="5932889"/>
            <a:ext cx="1308100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/>
          <p:cNvSpPr/>
          <p:nvPr/>
        </p:nvSpPr>
        <p:spPr>
          <a:xfrm>
            <a:off x="352010" y="3369195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endParaRPr lang="ko-KR" altLang="en-US" sz="4800" dirty="0"/>
          </a:p>
        </p:txBody>
      </p:sp>
      <p:sp>
        <p:nvSpPr>
          <p:cNvPr id="112" name="직사각형 111"/>
          <p:cNvSpPr/>
          <p:nvPr/>
        </p:nvSpPr>
        <p:spPr>
          <a:xfrm>
            <a:off x="1605735" y="4133090"/>
            <a:ext cx="577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endParaRPr lang="ko-KR" altLang="en-US" sz="4800" dirty="0"/>
          </a:p>
        </p:txBody>
      </p:sp>
      <p:sp>
        <p:nvSpPr>
          <p:cNvPr id="113" name="직사각형 112"/>
          <p:cNvSpPr/>
          <p:nvPr/>
        </p:nvSpPr>
        <p:spPr>
          <a:xfrm>
            <a:off x="2567864" y="420886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4" name="직사각형 113"/>
          <p:cNvSpPr/>
          <p:nvPr/>
        </p:nvSpPr>
        <p:spPr>
          <a:xfrm>
            <a:off x="4257199" y="420757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5" name="직사각형 114"/>
          <p:cNvSpPr/>
          <p:nvPr/>
        </p:nvSpPr>
        <p:spPr>
          <a:xfrm>
            <a:off x="5898075" y="420757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6" name="직사각형 115"/>
          <p:cNvSpPr/>
          <p:nvPr/>
        </p:nvSpPr>
        <p:spPr>
          <a:xfrm>
            <a:off x="2567945" y="4688289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7" name="직사각형 116"/>
          <p:cNvSpPr/>
          <p:nvPr/>
        </p:nvSpPr>
        <p:spPr>
          <a:xfrm>
            <a:off x="4258295" y="4702576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8" name="직사각형 117"/>
          <p:cNvSpPr/>
          <p:nvPr/>
        </p:nvSpPr>
        <p:spPr>
          <a:xfrm>
            <a:off x="5885375" y="469399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19" name="직사각형 118"/>
          <p:cNvSpPr/>
          <p:nvPr/>
        </p:nvSpPr>
        <p:spPr>
          <a:xfrm>
            <a:off x="2545241" y="532710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0" name="직사각형 119"/>
          <p:cNvSpPr/>
          <p:nvPr/>
        </p:nvSpPr>
        <p:spPr>
          <a:xfrm>
            <a:off x="4234576" y="532581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1" name="직사각형 120"/>
          <p:cNvSpPr/>
          <p:nvPr/>
        </p:nvSpPr>
        <p:spPr>
          <a:xfrm>
            <a:off x="5875452" y="532581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2" name="직사각형 121"/>
          <p:cNvSpPr/>
          <p:nvPr/>
        </p:nvSpPr>
        <p:spPr>
          <a:xfrm>
            <a:off x="2545322" y="580653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3" name="직사각형 122"/>
          <p:cNvSpPr/>
          <p:nvPr/>
        </p:nvSpPr>
        <p:spPr>
          <a:xfrm>
            <a:off x="4235672" y="5820820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4" name="직사각형 123"/>
          <p:cNvSpPr/>
          <p:nvPr/>
        </p:nvSpPr>
        <p:spPr>
          <a:xfrm>
            <a:off x="5862752" y="5812237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25" name="직사각형 124"/>
          <p:cNvSpPr/>
          <p:nvPr/>
        </p:nvSpPr>
        <p:spPr>
          <a:xfrm>
            <a:off x="8686800" y="1384300"/>
            <a:ext cx="2929366" cy="5160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직사각형 126"/>
          <p:cNvSpPr/>
          <p:nvPr/>
        </p:nvSpPr>
        <p:spPr>
          <a:xfrm>
            <a:off x="8811095" y="1529114"/>
            <a:ext cx="2652671" cy="48582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직사각형 127"/>
          <p:cNvSpPr/>
          <p:nvPr/>
        </p:nvSpPr>
        <p:spPr>
          <a:xfrm>
            <a:off x="8971698" y="1878319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직사각형 128"/>
          <p:cNvSpPr/>
          <p:nvPr/>
        </p:nvSpPr>
        <p:spPr>
          <a:xfrm>
            <a:off x="9745537" y="178242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30" name="직사각형 129"/>
          <p:cNvSpPr/>
          <p:nvPr/>
        </p:nvSpPr>
        <p:spPr>
          <a:xfrm>
            <a:off x="8971698" y="2534378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/>
          <p:cNvSpPr/>
          <p:nvPr/>
        </p:nvSpPr>
        <p:spPr>
          <a:xfrm>
            <a:off x="9745537" y="243848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32" name="직사각형 131"/>
          <p:cNvSpPr/>
          <p:nvPr/>
        </p:nvSpPr>
        <p:spPr>
          <a:xfrm>
            <a:off x="8978213" y="3246356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/>
          <p:cNvSpPr/>
          <p:nvPr/>
        </p:nvSpPr>
        <p:spPr>
          <a:xfrm>
            <a:off x="9752052" y="3150460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34" name="직사각형 133"/>
          <p:cNvSpPr/>
          <p:nvPr/>
        </p:nvSpPr>
        <p:spPr>
          <a:xfrm>
            <a:off x="8978213" y="3895007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직사각형 134"/>
          <p:cNvSpPr/>
          <p:nvPr/>
        </p:nvSpPr>
        <p:spPr>
          <a:xfrm>
            <a:off x="9752052" y="3799111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36" name="직사각형 135"/>
          <p:cNvSpPr/>
          <p:nvPr/>
        </p:nvSpPr>
        <p:spPr>
          <a:xfrm>
            <a:off x="8978213" y="4551066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/>
          <p:cNvSpPr/>
          <p:nvPr/>
        </p:nvSpPr>
        <p:spPr>
          <a:xfrm>
            <a:off x="9752052" y="4455170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38" name="직사각형 137"/>
          <p:cNvSpPr/>
          <p:nvPr/>
        </p:nvSpPr>
        <p:spPr>
          <a:xfrm>
            <a:off x="8984728" y="5263044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직사각형 138"/>
          <p:cNvSpPr/>
          <p:nvPr/>
        </p:nvSpPr>
        <p:spPr>
          <a:xfrm>
            <a:off x="9758567" y="516714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42" name="직사각형 141"/>
          <p:cNvSpPr/>
          <p:nvPr/>
        </p:nvSpPr>
        <p:spPr>
          <a:xfrm>
            <a:off x="8984728" y="5928854"/>
            <a:ext cx="2369401" cy="3460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직사각형 142"/>
          <p:cNvSpPr/>
          <p:nvPr/>
        </p:nvSpPr>
        <p:spPr>
          <a:xfrm>
            <a:off x="9758567" y="5832958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47" name="직사각형 146"/>
          <p:cNvSpPr/>
          <p:nvPr/>
        </p:nvSpPr>
        <p:spPr>
          <a:xfrm>
            <a:off x="1605735" y="263559"/>
            <a:ext cx="577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endParaRPr lang="ko-KR" altLang="en-US" sz="4800" dirty="0"/>
          </a:p>
        </p:txBody>
      </p:sp>
      <p:sp>
        <p:nvSpPr>
          <p:cNvPr id="149" name="직사각형 148"/>
          <p:cNvSpPr/>
          <p:nvPr/>
        </p:nvSpPr>
        <p:spPr>
          <a:xfrm>
            <a:off x="2315753" y="486282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2581826" y="49134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51" name="직사각형 150"/>
          <p:cNvSpPr/>
          <p:nvPr/>
        </p:nvSpPr>
        <p:spPr>
          <a:xfrm>
            <a:off x="3744566" y="480514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직사각형 151"/>
          <p:cNvSpPr/>
          <p:nvPr/>
        </p:nvSpPr>
        <p:spPr>
          <a:xfrm>
            <a:off x="4010639" y="485574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53" name="직사각형 152"/>
          <p:cNvSpPr/>
          <p:nvPr/>
        </p:nvSpPr>
        <p:spPr>
          <a:xfrm>
            <a:off x="5185611" y="486282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직사각형 153"/>
          <p:cNvSpPr/>
          <p:nvPr/>
        </p:nvSpPr>
        <p:spPr>
          <a:xfrm>
            <a:off x="5451684" y="491342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55" name="직사각형 154"/>
          <p:cNvSpPr/>
          <p:nvPr/>
        </p:nvSpPr>
        <p:spPr>
          <a:xfrm>
            <a:off x="6620752" y="480513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직사각형 155"/>
          <p:cNvSpPr/>
          <p:nvPr/>
        </p:nvSpPr>
        <p:spPr>
          <a:xfrm>
            <a:off x="6886825" y="48557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57" name="직사각형 156"/>
          <p:cNvSpPr/>
          <p:nvPr/>
        </p:nvSpPr>
        <p:spPr>
          <a:xfrm>
            <a:off x="8049565" y="474745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직사각형 157"/>
          <p:cNvSpPr/>
          <p:nvPr/>
        </p:nvSpPr>
        <p:spPr>
          <a:xfrm>
            <a:off x="8315638" y="479805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59" name="직사각형 158"/>
          <p:cNvSpPr/>
          <p:nvPr/>
        </p:nvSpPr>
        <p:spPr>
          <a:xfrm>
            <a:off x="9490610" y="480513"/>
            <a:ext cx="1308100" cy="5447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직사각형 159"/>
          <p:cNvSpPr/>
          <p:nvPr/>
        </p:nvSpPr>
        <p:spPr>
          <a:xfrm>
            <a:off x="9756683" y="485573"/>
            <a:ext cx="979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span</a:t>
            </a:r>
            <a:endParaRPr lang="ko-KR" altLang="en-US" sz="2400" dirty="0"/>
          </a:p>
        </p:txBody>
      </p:sp>
      <p:sp>
        <p:nvSpPr>
          <p:cNvPr id="161" name="직사각형 160"/>
          <p:cNvSpPr/>
          <p:nvPr/>
        </p:nvSpPr>
        <p:spPr>
          <a:xfrm>
            <a:off x="8900763" y="1174518"/>
            <a:ext cx="5770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endParaRPr lang="ko-KR" altLang="en-US" sz="4800" dirty="0"/>
          </a:p>
        </p:txBody>
      </p:sp>
      <p:sp>
        <p:nvSpPr>
          <p:cNvPr id="145" name="직사각형 144"/>
          <p:cNvSpPr/>
          <p:nvPr/>
        </p:nvSpPr>
        <p:spPr>
          <a:xfrm>
            <a:off x="342391" y="-9881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endParaRPr lang="ko-KR" altLang="en-US" sz="4800" dirty="0"/>
          </a:p>
        </p:txBody>
      </p:sp>
      <p:sp>
        <p:nvSpPr>
          <p:cNvPr id="126" name="직사각형 125"/>
          <p:cNvSpPr/>
          <p:nvPr/>
        </p:nvSpPr>
        <p:spPr>
          <a:xfrm>
            <a:off x="8511579" y="740201"/>
            <a:ext cx="12105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921847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6" grpId="0" animBg="1"/>
      <p:bldP spid="4" grpId="0" animBg="1"/>
      <p:bldP spid="9" grpId="0" animBg="1"/>
      <p:bldP spid="11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 animBg="1"/>
      <p:bldP spid="127" grpId="0" animBg="1"/>
      <p:bldP spid="128" grpId="0" animBg="1"/>
      <p:bldP spid="129" grpId="0"/>
      <p:bldP spid="130" grpId="0" animBg="1"/>
      <p:bldP spid="131" grpId="0"/>
      <p:bldP spid="132" grpId="0" animBg="1"/>
      <p:bldP spid="133" grpId="0"/>
      <p:bldP spid="134" grpId="0" animBg="1"/>
      <p:bldP spid="135" grpId="0"/>
      <p:bldP spid="136" grpId="0" animBg="1"/>
      <p:bldP spid="137" grpId="0"/>
      <p:bldP spid="138" grpId="0" animBg="1"/>
      <p:bldP spid="139" grpId="0"/>
      <p:bldP spid="142" grpId="0" animBg="1"/>
      <p:bldP spid="143" grpId="0"/>
      <p:bldP spid="147" grpId="0"/>
      <p:bldP spid="149" grpId="0" animBg="1"/>
      <p:bldP spid="150" grpId="0"/>
      <p:bldP spid="151" grpId="0" animBg="1"/>
      <p:bldP spid="152" grpId="0"/>
      <p:bldP spid="153" grpId="0" animBg="1"/>
      <p:bldP spid="154" grpId="0"/>
      <p:bldP spid="155" grpId="0" animBg="1"/>
      <p:bldP spid="156" grpId="0"/>
      <p:bldP spid="157" grpId="0" animBg="1"/>
      <p:bldP spid="158" grpId="0"/>
      <p:bldP spid="159" grpId="0" animBg="1"/>
      <p:bldP spid="160" grpId="0"/>
      <p:bldP spid="161" grpId="0"/>
      <p:bldP spid="145" grpId="0"/>
      <p:bldP spid="1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3" y="510137"/>
            <a:ext cx="29514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박스 모델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94242" y="1367682"/>
            <a:ext cx="7820058" cy="4655259"/>
            <a:chOff x="-11300" y="1292806"/>
            <a:chExt cx="7820058" cy="4655259"/>
          </a:xfrm>
        </p:grpSpPr>
        <p:sp>
          <p:nvSpPr>
            <p:cNvPr id="3" name="직사각형 2"/>
            <p:cNvSpPr/>
            <p:nvPr/>
          </p:nvSpPr>
          <p:spPr>
            <a:xfrm>
              <a:off x="686630" y="1784926"/>
              <a:ext cx="5760733" cy="368782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80067" y="2334316"/>
              <a:ext cx="4628449" cy="264711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533479" y="2620644"/>
              <a:ext cx="4121624" cy="2074459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318226" y="3152502"/>
              <a:ext cx="2497539" cy="1010743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25049" y="5486400"/>
              <a:ext cx="1361395" cy="46166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bottom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35710" y="1292806"/>
              <a:ext cx="767370" cy="46166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top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22922" y="3433717"/>
              <a:ext cx="1970033" cy="400110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내용</a:t>
              </a:r>
              <a:r>
                <a:rPr lang="en-US" altLang="ko-KR" sz="20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(content)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1300" y="3398005"/>
              <a:ext cx="793466" cy="46166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left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47363" y="3398006"/>
              <a:ext cx="1361395" cy="461665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4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right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20269" y="1876370"/>
              <a:ext cx="2340069" cy="369332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바깥여백</a:t>
              </a:r>
              <a:r>
                <a:rPr lang="en-US" altLang="ko-KR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(margin)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64202" y="2315921"/>
              <a:ext cx="2340069" cy="338554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경계선</a:t>
              </a:r>
              <a:r>
                <a:rPr lang="en-US" altLang="ko-KR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(border)</a:t>
              </a: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>
              <a:off x="1280067" y="1784926"/>
              <a:ext cx="0" cy="530995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>
              <a:off x="1732718" y="2334316"/>
              <a:ext cx="0" cy="286328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568330" y="2718452"/>
              <a:ext cx="2340069" cy="338554"/>
            </a:xfrm>
            <a:prstGeom prst="rect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안쪽여백 </a:t>
              </a:r>
              <a:r>
                <a:rPr lang="en-US" altLang="ko-KR" sz="1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(padding)</a:t>
              </a: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2491438" y="2654475"/>
              <a:ext cx="0" cy="498027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1"/>
          <a:stretch/>
        </p:blipFill>
        <p:spPr bwMode="auto">
          <a:xfrm>
            <a:off x="8247014" y="2245702"/>
            <a:ext cx="3189809" cy="26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903895" y="2295077"/>
            <a:ext cx="2340069" cy="369332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바깥여백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(margin)</a:t>
            </a: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790989" y="2258225"/>
            <a:ext cx="0" cy="460227"/>
          </a:xfrm>
          <a:prstGeom prst="straightConnector1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80986" y="2855330"/>
            <a:ext cx="2340069" cy="33855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안쪽여백 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(padding)</a:t>
            </a:r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9217742" y="2855330"/>
            <a:ext cx="0" cy="392837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>
            <a:off x="9144001" y="4462819"/>
            <a:ext cx="409433" cy="286876"/>
          </a:xfrm>
          <a:prstGeom prst="bentConnector3">
            <a:avLst>
              <a:gd name="adj1" fmla="val -6667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26138" y="4580418"/>
            <a:ext cx="2340069" cy="338554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경계선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(border)</a:t>
            </a:r>
          </a:p>
        </p:txBody>
      </p:sp>
    </p:spTree>
    <p:extLst>
      <p:ext uri="{BB962C8B-B14F-4D97-AF65-F5344CB8AC3E}">
        <p14:creationId xmlns:p14="http://schemas.microsoft.com/office/powerpoint/2010/main" val="83077386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" y="177510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 </a:t>
            </a:r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종류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15179" y="2975433"/>
            <a:ext cx="41801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border-style          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border-color         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border-width	       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border-radius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904285" y="510137"/>
            <a:ext cx="35966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900929" y="2975433"/>
            <a:ext cx="3057247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경계선 스타일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경계선 색상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경계선 두께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둥근 경계선</a:t>
            </a:r>
            <a:endParaRPr lang="en-US" altLang="ko-KR" sz="36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036233" y="38100"/>
            <a:ext cx="11817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157</a:t>
            </a:r>
          </a:p>
        </p:txBody>
      </p:sp>
    </p:spTree>
    <p:extLst>
      <p:ext uri="{BB962C8B-B14F-4D97-AF65-F5344CB8AC3E}">
        <p14:creationId xmlns:p14="http://schemas.microsoft.com/office/powerpoint/2010/main" val="895492247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55651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2" y="525128"/>
            <a:ext cx="493739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선 스타일 종류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4" y="2937026"/>
            <a:ext cx="7717411" cy="25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11374" y="1414351"/>
            <a:ext cx="7601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border-style : dashed;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border-style : double;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175" y="5544324"/>
            <a:ext cx="7257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border-style : top right bottom left</a:t>
            </a:r>
            <a:endParaRPr lang="en-US" altLang="ko-KR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0183485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518968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border-width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72451" y="2565780"/>
          <a:ext cx="9432110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border-top-width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위쪽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border-right-width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오른쪽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border-left-width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왼쪽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border-bottom-width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아래쪽 두께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3179929" y="4394579"/>
            <a:ext cx="682388" cy="34119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>
            <a:stCxn id="3" idx="2"/>
          </p:cNvCxnSpPr>
          <p:nvPr/>
        </p:nvCxnSpPr>
        <p:spPr>
          <a:xfrm rot="16200000" flipH="1">
            <a:off x="3551830" y="4705065"/>
            <a:ext cx="320724" cy="382139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91170" y="4825664"/>
            <a:ext cx="5288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color, style </a:t>
            </a:r>
            <a:r>
              <a:rPr lang="ko-KR" altLang="en-US" sz="24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대체 가능</a:t>
            </a:r>
            <a:endParaRPr lang="en-US" altLang="ko-KR" sz="2400" dirty="0">
              <a:solidFill>
                <a:schemeClr val="accent4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742950" indent="-742950" algn="ctr"/>
            <a:r>
              <a:rPr lang="en-US" altLang="ko-KR" sz="24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Ex) border-bottom-color</a:t>
            </a:r>
          </a:p>
        </p:txBody>
      </p:sp>
    </p:spTree>
    <p:extLst>
      <p:ext uri="{BB962C8B-B14F-4D97-AF65-F5344CB8AC3E}">
        <p14:creationId xmlns:p14="http://schemas.microsoft.com/office/powerpoint/2010/main" val="308052725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AutoShape 4" descr="건축물에 대한 이미지 검색결과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2" name="AutoShape 6" descr="건축물에 대한 이미지 검색결과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84" name="AutoShape 8" descr="건축물에 대한 이미지 검색결과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5786" name="Picture 10" descr="http://cfile23.uf.tistory.com/image/16122C204BF0ECF44780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2734182"/>
            <a:ext cx="5325503" cy="3248606"/>
          </a:xfrm>
          <a:prstGeom prst="rect">
            <a:avLst/>
          </a:prstGeom>
          <a:noFill/>
        </p:spPr>
      </p:pic>
      <p:sp>
        <p:nvSpPr>
          <p:cNvPr id="75788" name="AutoShape 12" descr="data:image/jpeg;base64,/9j/4AAQSkZJRgABAQAAAQABAAD/2wCEAAkGBxQTEhUUEhQUFBUXFRUXFBgYFxQYFhcVFxUYFxgUFBgYHSggGBolHBQYITEhJSktLi4uFx80ODMsNygtLisBCgoKDg0OGxAQGywkHyQsLCwsLCwsLCwsLCwsLC8sLCwsLCwsLCwsLCwsLCwsLCwsLCwsLCwsLCwsLCwsLCwsLP/AABEIAKgBLAMBIgACEQEDEQH/xAAcAAABBQEBAQAAAAAAAAAAAAAEAAIDBQYBBwj/xABFEAACAQIEAwUDCgQEBQQDAAABAgMAEQQSITEFQVEGEyJhgTJxkQcUQlJiobHB0fAjM3LhJIKSshVDorPCU2PD8RZzg//EABkBAAMBAQEAAAAAAAAAAAAAAAABAgMEBf/EACQRAAICAgMBAAEFAQAAAAAAAAABAhEDIRIxQVETIjJhcYEE/9oADAMBAAIRAxEAPwD2KeLcgXv7S7ZvMHkw6+XuIWHmvYE3+q31gN7jkw5j+4E9V/FmEaNJYkCxZV9pjsDHfQPtvoRv1FmQb34EioBckEn7Kj6R95sAOevQ0VWc4BxBnlZCVLAEzEX1ey5Y1va2UMLra66X1a9aOok9mkehUqVDYlyT3amx3Zvqr5faPL1PKxkG6GP/ABGy/QU+L7bD6P8ASDv1OnIiolVBEjEG5VLZbhmbKLAEWv66ddKM8KLyVVHoAKE4XESqO31AEH1VsNT9o8+m3Ul2S1sbhBMM12DkNax5XVWsGA19q1yKJGLA0cFD57ehGlOw48Un9Y/7aVMRfek2NJpaEGvtTJNwf3+9ahbBjdCUPlt6jamu0gHiAcdV39VP5UId/Qw12h8Pi1bY69DofganFMadiamNtSkemltCKTGPeuIa6Tp6U1d6GIfSpUqzGKlSrl6Bna5SpUAKuV2uUAKuE0jSoA5XTXK4TQAr0qbXaAFXKRNNJoA7euXrlcJoEOvTc1NJrlMAmqnislw53EdlAvbNLJZQovzyuAPOTyqxxU2RS1rnZR1Ymyr6kgVW4iH2EvmEckTufrSvMp/NmtyuldDMmE8IwYR5CdXzAMRcBiURiSNtybdAbbVaULgh4pf/ANn/AMaD8qmnlCgk/wByToAOpJ0rKXZa0hmJny2C6s2ij8Seijn+pFdw8OUb3J1YncnmT+9AAKbhojqz+22/RRyQfmeZv5ARynvCUHsDRz9Y/wDpjy6/DrZC/kUf8Uhv+WDdPtH656jp8elS4H+WvuFTVBgz4B6/cxFJvQ0tnYvbf/Kfut+VTUPH/Mf+lPxep6TY0dpU29cvU2VRCIVa4YA2+Poa53Dr7D38n1HodxT2Nn94qQmtbJ4plZxKNJVCzo1gb6FspOo1KEX32OlE4KNVULGFCKuVQuwAFgBU70N82UnS6nqulFhTQYD4fSmodaCxGKMMbPIyd2gJdiQmUcySdLVJhcUp0Jseh0pPoXJB1cpUr1BZylXa5QAq5elSoAVKlXL0AKlXL0qAETXKRppNAHaaTSNNoAdeuMaaTTSaBHb00mkTTSaAO09VqNd7USK0hGyWwSeUZyx9mEEm3NyugHmFO3PvB0rohIjGb2mljZ/6jIpIHkAAB5AVEkWqRk3y/wASQ/WcsSvxe7eWQCj8WuiD/wBxPuN/yrRkI5hW0cnTxyfANluf9NNhGdhIdh/LB8xbOR1IOnQe8ih8IO8uPoLJLf7Z71zl/pHPqdOoovEzkWC6u3sjl5s32Rf8BzrJ9ldjcRISciGx+k31F8vtHl8eVjPFGFAA0A2qOCLKLbk6sTuxO5P700HKn5qhstL0cTUGFPh/zP8A72qQmoMIfCf65P8AuNS8D0cp/iN/Qn4vUxNDg/xD/Qv+56lsaBxOk1wtXRGaXddTRxY7RHOdAehp+ekcliDrWZ4l20jgx+GwRhb/ABCkrKWUKCM4y21Ja6gcvbFWkI0pN64sbX2pr4o8rCoGxLdTRaHTDJcMHR0cBle4YEXBVhYqQdwRcetVnC+I4SQd3BJHKFbu7JYqhRfYuNAQKMjk1b3A15b8lRy4vHJ9TiM335l/8aaeiWj1T5sV9hiPI6j79qXzhl9tf8y6j323FE0qm/ouPwZFMreyQf3zp9QSYZTrax6jQ++mZZF2IcdDofjz95oC2uwmlQy4sbNdT5/rU4NIaaZ01ykTTb0DHXppNcLU0tQA4mm3ppamlqAH3ppNRl6aXoESFqYWqMvUZkoAnL1G0lDyTWoaGUOb3BAPXc9KAGNxlhOIVVY2cDu5JTaN7gkrEB7b6eySptrtVj/wfNrJNO7cyJGjX3KkZAA+J6k1W4+JJQySKrowsVYXBoKOLGRjJBi17seyJ4jM6/Z7zvFLL0zXPma1jNLRnKH+ms4bEbFmFmY5mHQkWC+igD0vzrnEZCzJGpIJYFiPorlY/wCo2Num/vnlkygKou7eyPPmT9kc/wBSKhlUR92Sfpksx3J7p7sfh+AqmHlHMK4SFLD+lRuSSSFFS4eIi7Nq7e0eQ6KvkL/iedQ8KiJRHffu1Cj6oyjX+o8/h5kpqymXBWUGElMXEJoSTkniGJiBJ0eMiKdV5Aawvbq7mrw1mcPwvEzcS+dTAQwQRSRYZLgySNIV7yZwDZVsgsu+xNjpWouB51LiUhoB5UzDLobn6b/7yfzp7SmgFxaLmu6jxNpfXrtvSuKCm2gvvAJNOafg396w2J7b4mDjS4LECMYaZB82dVIYs3s52JsTmV0sBuVrSS8WQOLZm8LbC3NOtqwXyvYJ8ThRiIUKy4Nu9DA3YR6ZvdYhX/yGksqbor8bSbPUWlPU0wtWd7K46fHYWHEAiMSICwtls2zW0uRcGx5i1WL8NjH86fN5A3P5mpfL4WkvoS+PQbuvob/hXmPyxvkGDxiAk4XFKbj6rEN/uiA/zV6KHwqeyjOep2+8/lVR2xxIkwU6jDQvaNnVJFLKzIMwBAK/V60ozp7aG4WtJl1HJJIAyL4SLg2tcHUHWutw2U6u6oPf+xWb7Gdo3xWBglzBLoVZUARVKMUIUDYeHTWrFmBNy1/iazlKKdO2aRTavSLjARxISO9zkjlt6f8A3WI7JfN4uKcQSIztI2JieXOsaxq0hdh3WUliPEdTblV+1uV6x/Zy/wDxzHfaGDf0UIpPxJrXDk5WqMssK2eu3rl6aTXL1oZDr0r00mm5qAHOARYi/voY4e3sEr94+BqUtTS1FiaTIzMw9pb+a/pTkxAOx/WkWqKVAdxQKmuifNTS1C5WGzX8m/WmPiwPb8PmdvjRQcvoUWpjPVXPx2Ffp5uXh8Wvv2++gZu0BPsJ6sfyH60UMvy9BcQ4pDAM00scQ6u6r8LnWqKTGyOLFiAfq+H7xr99YztH2J70l01e2jHVvc/UedOhqvS/4v8AKtgYjaMyTtt/DSy3/qfKLe69Y/ivyuYhtIIYovNiZG/8QD6GvOp4SjsrWLKxXQ3FwbGxojh2EeV1RBmdjZR1PMnooGpPQUmbKETS8MxeO4lN3cuIlKbykHIip0ypZSx2Fx1PKvX+DYVYY1jjAVFACgcgKo+y/BFwsIjXVt5G5s53Pu5AcgK0sApEtkneeI1OrUEDqfeaIVqCDU4aIi7P7Z36KOSjyHXmb+QAeIfOyN9AMxT7REbfxPde1vj0qFcS0hKA94i27wWCS/0FTYML7nQchfWpsXilYHKdVjlJBBDDw28SnUb10GPZDxTtFhcDCjYqZIhkGUMfE2UC+RB4m3GwO9Z3H/KRE2Jiw2CKTs5vJJf+EiBc5KkW71raWBFjudDVZ8qUsOMgfD2XuoMzy4i1zHIg/lQdWvox2Hs6sfD5N2Kx64SU4bGoYlnETxzbPE2rRSKTst2vfkb30uKiT06NIrqz6Fm4230U9SfyH60I/EpT9ID3D9b1VcHxbuTDKB36WzZRo6n2ZUG+Vraj6JuNbXOhg4Mx1chB8TXC1kk6Ov8ARFFTJIx9os3vJI++puH8Okcmy2F9zoNgatw0MXsrnbqdf7D0oJuIOxfUgZth/QvOjjGP7nf9C5NtcUSNgIo3XvGznK2g05ppprT5OJaZY1VF9w/AaVXSN4hYfW316V3uyTbUnp+gpPI+o6GoduWzD9muMzx8RxWBxc0suY97hmdifBa+Rbmw8NtALAo1bS3QVmvlB7KTg4bHwd2kuHkGfvJEjUwE3Jd3sAoNxbeztW1wj4Uorh+9DAFSpupB5qRYEVc4OVSehQmo2kV9TR4J32RiPdpb3mrEcTRf5cSjzNqgm4rIfpW/pH51nUF2y7m/DE/JXwSWJcXhpUeNIcS/dtIrBWjbQZGIsw8F9D9Ida3RggX2pC/ko0+79a85bGNFxwh3YpicKCuYkgSRnULc6eFCf81bIvcaXrTJJJ3XZEIuqvos/n0S+xCPe5F/zrEnjLf8baMRwKGwquXWMd41pFGUubm1gdBb7q1MWBcjRSfM6febVXN2KLY1cYZchEPdZQM1xnL35dbVWOUrJyRjRtiaaWppamlq2MB5amk1E8oG5tQ8mNA6n7qACyaYWoFsWx2sKgZydyaKAsHxCjnWa4x2wWJyiRl2FrksFW5F9LXJ38qtMUVjiaVtlBPoBc15VHiy7nPuzE+rG+X9KUk0rQ403TNR/wDlkznxOIhfZFAHuLNc/C1R4mZn1LFr8ySfxqgkQijuCRkkm5yjS3K/7/GojJs0lFItI4Ba1SICu+q9eY9/lT0FFwrW9mHH4dgsay/yk9pfm0XcRm00i6kbpGdC3kTqB6nlWg4zj48JA80nsqPCvMsdlT3nlXh3EeInEStJLqzG5I5dFHkBSbLgn6V8cd99v3oPM16x2L7LtAglayzsNjqqIdoz0PMkc+oGtH2D7PBmXEyAlFN4QRu3/qnqBy89ehr1DDLepLc09IZhJQTlIyuN1PT6yn6S+Y9bHSrGIVHJhVcWYbagjQqeqkag0zvWi/m6pykGgHQSj6J+17J+zcCkSJd6nU1AlTCgRrnwaFQpUWX2dwV81Yag+YN68q4t20OKxxwECllQzRyTsQHVFKiXuyljqVyBtD4r616H2z40MHgp8RzSM5PORvDGPVmWvKfkk4SY4XxDC7zGwJ1PdqTqfMtmbzDLWs5cYtkxjydBnafCd4+FwC2CytnlUaKMPD4iPIFrD30d2u7Lw4+IRyERuv8AKlAzZOoIG6HmPXlVUryyY/FYqNRIIMmF7s2zOoUSSCJidHDMCAdG1FxoRqsFjo5UDxsCp99wQbEEHUEEEEEXBFjXNtVR0ap2Z/sx20iwluFxu8mJjVkSeePu0d91iCg58tiACTqALchWp4bxVsSCWYqVJWSM7o43U2t1BB5ggi4IrJ9v+x642MSRWXFRj+G22cDXu2PLXY8j76qOw3aKXEvkItjovBKjWX5xEpsSc1gsyEnfz2DHLs48lsx5V0esLhk6X9TXIMGrFrJfxD/atT9ysS3ncD7I/dz6UVw+dTcqCFbKRYcio3pxxL4TKbtbBm4agKZwBcnTc+yT+VFRFV0jTL58zXcRh0zISD7Zvct9R+tTiONfqj1/U0+CXSFyb9M5x/Cd4jrL443UqwP1WFiPLfevPfkznkjE+AkuThpDka1gYnJYH4nN7nFes8SliC6sCTsBqf7VBgBGQHVFDHQ6DMCORNYyx9r6bRyUBQ4Enr8PzNFLwy++n3/h+tHZ6ifFKOfw1qFhihvNJgEnZrDtJHK6BpI82RtsuYWNra1aJGq7AChGx3Qfv0/WhpMWx5291aUkQ22WrPbc1A+LXrf3VVM3XWsB8pvavEYIRdwE/iFwSwY5coUjKAR1O/SqWyT0ybH26L7zr8Kz3GO2uFguJZ1B+qD4v9K+I/CvAuIdocVP/NnkYEaqDkU35FUsD61WBbbVfAVnrnFPlcjFxh4WfzayD33Nz/0iszF28x2KxUEKssYklRTkW7ZWYA+J78rm4A2rEg3IA1J0AGpJ8gK3Xyb9k8T89ixEsLxxRhmu4CknKVUBT4t2ve1tKdJID21aikxCKRnZVzEKuYgXY7KL7k9KRbSnYXVh5an0qLKKL5RceUgWJbEubG5IsB4idN9cotpvvXm0OFZiAzk30soyj7rt99X/AGxx5mxTW2TwDpe92PxNv8tQ8PwWXVjc8rcvWk5pIag2yfuv2aP4fIFsh2+ifM8j+/7wpHUmQbWvXMpU7OhpNUXCCiUYAXOwqrwOJ+i2/wBE9fI+f41kflE7TZV+bxHxMPGRuF6DzO3uv5V0xdmDi7ozvb/tQcXNlQ/wYyQltmOxk/If3oXslwI4mTxXES27w9ekQPU8+g94oHhvBZZWHhyg825Drbc2r1bg2BSGNUj9kDfmxO7HzJost6RdYNAAAAAAAABsANgKsYoh7vdVfADbNY5b2vY2v0v1qww70jNpMLjDD7Q+B/fxofiHEwoKL7XMn6I/WocdxLL4UPi5n6v96r40vTIp+A+HxDQuEZj3TmyHfI5+gTyU/R6HTpV6p8z8T+tVsuCDKVOoIsRyoE8ZaD+HMkjsPZdVZg6cmay2DciPK/OnViuu0T/LRimxE2D4bEbGV+9lt9FBdVJ8rd43/wDMVfYKIIiogyooAUdFAAUeihR6VluAf4zH4ziBuUZ/m2G5juksHdfIhQR5s3WtZi1ORiLZspsCedtBpUZrb4o1xUlbMn2GN8K0n0p8RiJW9ZSoJ9EFdxuEeGQzwDMTrNHewl+2t9BKBz2YCx5EM7BH/Awf0t/3Gq4x0wVbnU8h1NWlTIbbHcO4okqB0NwfQgjQqQdQwOhB1BFU/afDSIr4rAxQrjQNZSmaUoBYiME5RJbS5UkjSo0BDGWBfHp30NwBKBpnQnQSAbHY+y3IrYrixJGHjbwnQ8mBBsVIOqsDcEHUEU0Io+yPaP54pkZj3wI79CxsDbLnUE6Kbehv6+tcIewC5SbRx2IGns7a868N7QcBkw83z7CaOtzNGPZcH2mIG4PMeo1Feg8H7afPIs0PgGVFYXu6lbgqTy9ORHWtLpEPw1HFeJ2KgWFmPn9Fht61VSYkk6fE71Xu+xPUVMrVm5WVFbJxROHxBXQG16DDU4NUFhrSk7m/7864DUCvT81UBODTZN6FadgygIWBPiN1AUab3NyddLA7a2qaVtBSfQCLV5z8r/DJZ4oRDE8rCa1kUsQCjam2w0GtegFq5epTodHinC/k2x0gHeCOAc87Zm9FS/3kVreGfJZhksZ5JJzzAtGnwXxf9Vb3NUEuJUbmh5GCgQcM4Ph8OLQQxx+aqAx97bn1NHq1Vz476o+NKKRjqT6cqyeVGixsspH/AHyqKbFZEbqRYVA0nmTRY4aGju1wTqB5cr1m80jVYomEOAF7nUkkknqdb1IgI0HoKPxaakbVAAF1FgRz/SlysqqJFhI5VwqRvaiI5VZb3v8AdY0OczsFXnoB+dUiQTF4gKpJ/frQfZ3s98+d2haEZSBI17uLjTQakb2O2h10q37T9mJAveRfxIgvjB9pWtqCALFTyPp7812D4zBh8V3MiJZ29u+V9RbuXe4ul8psSADvc2ttDHvZlOetHoeH+T+NY2XPIXZSA4yqVNtCgOl/6iRVPwvs7LEud5D81zHM8jKZIlG7S2AAW4NyPYG9wCR6NwfEh3kVQ/dplALhrh9c6XbUgDIbn6x100G42uEDd1LKsTzXUL3hUOSN2S+VvO48Q0NxW3GKWzJOUnoPwXD0EXdFQUtt+fv53rE9qsK2EICkFXJym4zC24tuffVPB2wxfCZJMJj1EoNzhZRZEsTovQRi48A1Tb2SpAOGOIx2IuSXkbc7Ki/+Kj93NN0JBeENW+HWpuK9mHwyh1PeJYZyBYqetvq0zC6i9TQBCpXClTIKdlpDPKfksjkLTyBmyKVRUucjPuxtyIFhfzr0/Dzqw6dQaxvYfBGHBxKdGYd43LxPrr7hYelXpq5O2c9tMwmA4rHgYWYS2kjmmSWA5ysiiUhXQgHunyka+y1teoseA9ozjJJ7gqFZTGDa/dkW1tzupJ/qrNdusBkxEnSVQ6/1eyw99wD61Sdk8Syzx5XMZY5L2uLkeEMv0lLZQRvroQRenVouMj1nY3GhGxrmFCSOzgWZ7ZgLgMVuue17FraX3IA5AVXNxEkGNx3c9tFvdWubZ42+movc8xzAqyw6oqhQdgAN+QqUWywhVl0vp0P5VkeKQPw+b5zh1vAT/iIhyDEC6jkLi46E22Ompw+IUmwa56G+vlrTwoNwQGUixB5jxXBvVWS/CbCY5Jo0kjbMjZSp9bWI5EbEcqNDV5+Ffhk1wCcFK1z9IwuNb6a2sPUeY128cwIBBBBAII1BB1BHlWb0WuwsPTw9CB6cHqSgxHqUPVeHqVZqOSXY1FvoLD05m0oTvRTTJ6Vk868NVhfo9sQBzqCTG9BUDgU0m1ZvI2WsaRI0zHc0zT30LLigKDlxrNytUbK0WZkHkKlQ896o1hZ+pH3fpV5YdPjQATgYu8cLy3b3D3VPxnFG5XNYDkKmwZEcd72La6dOQqmxj9PiantldATj9moWQUTgsG80mRBc8+ijq3QVtuG8AjiQggOzCzEjl0A5CtoYnIynkUTzu+Q35c/1qmxnEZlxCtGcqxG69JWIscw+pYkW356WFb3i3Z4xtm9qI/EfZPl51leKYIoSLDmQeZHT301cHsNSWja9nuLrOgkQXB8MiHUhtLxsOZ1FutwRvXnfyg9mcLDiS6PHmc/xIgwZ0uDqQNF6E+tVOH75A5Lume2ZFYgALfKGI3OprV9i+xsBw5aYZhMt0KnxIG1EqkaF+eultOtdClapGDjWzNdn+O4zBYqLumknU/w0iLsVkRjfu1BNla50I59QSK9Z49hYuIRjKrRuGADyxsoDg2KB7WDhvDcHcaXrzHtzwA4FPFmkiNu7cbg8jcezrz5bdKuuwPbwvCYJmUyNcIJAQJs5Nxm2BuTcNlBze0NlqUFkjxkSpOEuUT0fGcEtghCSZnVQGdgDIQSBIVO5bu8wHM6A31vX8LGHwQURsGhke1gq5onCEm2UDMlkNxa668tF0vCZ1eFCkqzLlA7xSGDlfCWupIvcGqDttBgmikGIbI7LlDxn+ODuMpGu4Gh0I0OlWkoqidtmpuCL6EEehH6Vh8ckIdu4N0v/AJc3MIeY+7pWF7OY7ExwLhnmZ4FJypYCy8kJ1OXnlvYXtqAK08eJuBUyY0ixjNSUJE9EBqkZleC4oSR3FwNiDurDRkYciDRxNUciFZu+DhFYqJgdFYDRW8mG1+Y32FDY/tnhkOWMtO/JYhmv7m2PpeqaZzJWR9v8JngWQe1G/wD0sLEfHLXltyrtluNcynob3+4/hXoWNbiGNUoIo8LE1rmQkyEA32tcbDTKPfVfieya4fK8rPKliJHUWaNr+GXLrmUc77b61SdGiizSNIuJSMnbIr3GhWRhbwsNiLN8asMHHkQCRw7dbWJF9Lgc7b2sL8hVRhcSIQFkCBDbJLH/ACWuNMw/5ZPwPXW1W8KLa5qV2aeE6zoNlJokNqb7WFv732OtAtiRsgv+FQcQx0Uag4iRUte12sTtoF5n3UyWWWLgV0ZXVcrCzA63BOorN8KxLYCUYaYk4aQ/4aVvoMf+U/Qf/exOWvn+UCHOFjV3uQL7C3W7a39KLj43g8chiZ/aGqP4XvyyX0JHkal38LS2bJ8QBUZxZ5frWV4JjXhf5riDdh/JkN7SJ9Un64H4ep0a1zTckzoio0TBidyaIikA/etAzzqilnNlG51+AA3JOgA1JpvCJnVv41l727oDa8ZA/knqcoDacxJyArOr2XdF7FESNdK68QJ3PpTVkB53rjzXGhqRnJUAqCWO6kDmD+FOIAphl6a0DAouGsfaNvv/ALUUmHRfP36/2pxUnc/kKQYDbU/dQB1pgNh8aWFQu2uw1P6VwRFqtcLhQq689/0vUtjSB8QarcVhza+3vq8cW2Fv31qCVRbW1CBsL7B8TiMWRdDmOe4swfqeqkbHp61sCleN4uOTDyiaHluDfKRzRvLoeVehdlu0qTxjW1tCDujfVby8+ld+Kaao48kGnZoXiBFiL3rJvw7DzTOgbvFSxK3NgxvoGG4FqB7TdrDKTDhTZNQ8o3bqsZ5L1bny61UcE8EgVXyl1yWGm5BAHnoPjWeaSekViVbZU9vcDG0oSDwqotKF2J6KeXn1+NR9kOM/NmEEmkLHwnlE5/8ABjv0OvNjV5xbhuYZlGo38x+tY/inDHc5bhY7eIj2j9kX2HnUQmaTierY94DA6YtkWI/SchQpPIX3J+qNTXlHEOGwyFoo2zKDeKQqQTpzDWPlruBUy8OMjKSC7IMqs5LFRYC2ZrnYCrKDhABuxJPloK0lk+ERx/RvZ9psJE8UMrBXbMxJsL2tdFHs6bm+thppUcsTE3Ylj1NWncimSxe6s5ZG+y1BLoEw8dqtcOaDVaLirSErRnONMsYmopWqrScDbWpRKetWQZOLsErkNjcRLiG+qCUjHuG49MtXeG4bDALQxpH1ygAn3nc+tWkjaVRcX7QYeC/eyop+rfM/+lbmrtsgKao2rEcT+UdBcQRM32nOUe/KLkj1FZTiXa3FTXBlKKfox+AfEan1NHFgbbi7JhCSkkYQ3LYd2FjfcwjUrfpbKfKqBu2KREfN0cpb2HsFU/8AtkEkD7O3S1Zzh3BcRiNYo3cH6Wy+d2bT761HD/k8beeUL9lBmP8AqNgPgatQE5UUuO7X4qTQP3Y6RjL/ANWrffUHD+EYjEK2SN3JZTmOgNgwJLNpzHOvR8D2ewmHFxGpI+nJ4j7/ABaD0Ap2M7SxL7JL20su2vntyrRQMpZEjHJ2DxKZXvExBBKBjmt5EgAnfS/xrK4rDPGxSRWRhuGBB+Brf4jtPK5AUBASPNt+p0HwoE8cLDJiFTEL0ceIeasBoaf4yVmVmYi4zMFCFy6g3UNc5WtYMh3QjyNbrg3yhx92FnVg4G6hSrnlfUZT15b7bVRS8Aw0+uGl7lz/AMuX2fcrj+5qj4pwSfDn+LGyjk26H3MNPSsp40+zeGT4z1zgrjEMZHZHZD4ERg0aA3tICPbY6jMbWIIAGpNxisJmWwNmFih6MNQfd1HMEjnXgeAx8kLZ4naNuqki46HqPI1s+GfKVKFyYhA408aWV/eR7JPutWTxR7NFkkenx4i4Fhf3bXp5JO5qj7Pcew+IssMi5j9BvC9x9k7+l60SYfmTXFKLT2daafREtul66XOwGvlUryKNrm3IafhrTWm03Cj986kZ2PCsdW09+pouPCgcr+/9KbgD4b9SSD60S3n9/wClADoE115U+bEetCTY1FFh4j++dAPxBzsAvu3+J/KigLg2AuxA9+poTEYxOS38zVSJTfxGpsw5VSJY9nze0Lqd6psVggjNkcgMuVgpOqnXK1tCP1PU3sHbrVDxbiWTRRfXXyH61pFNvRnOairZK02XRd/wqFJbG9zcG9+YO979aFjmzC42qTNVcaOSWRzdm9wHFoJSDJIEJALCxuW5i9tDVb2kjhMgaEgqVFwo0BGm1uYt99ZRpLUbBjdle4J9nofL31Li/DfHlXTL+HKVGUAeQprx1zBDw+p/dqny9azOgG7rpp76666VPcVyRSd9PxoGByLUBJ2olx03qEjXWtMb2Z5OiSGilNCpU+atzA8x+UjiM6yIqyusTIfCpIBYHW9t9CNDWT4bwLET/wAqJ2H1rWX/AFNYffSpVujNmjwPYFt55QvVUGY/6joPga0uA4DhINVjUkfSk8R9+ug9BSpVokjFyZLi+0kSaBs56Lr9+1UeK7Tyt7ACDqfEf0FKlWqijFyZTYnFM5vI5Y+Zv8BsKjEvha3UfnSpVaMmRxNdhc8x+NRuup99KlTEcAqxwHHpYRlDZl2KN4lI6WO3palSqWVEOw3C8Hjr5V+azDWyaoR9YIbC3kLWqm4v2MxMNyF75PrR3J9V9ofePOlSrCSR1wk2Z06VouD9tMVBYZ+9QfQkudL62b2h8beVKlWbSfZsm10bfhfyhwS2Vx3BPXxL6MBp6gVoYp1YBlIYHYggj0NKlXLmxRirR0YsjlphuF4gVGUC5J36aU6R3OrXP76UqVc5sRGTrXO8J8vxpUqAGm3rT4mvSpUIH0B8RxFvCpN+Z/IVTzRAjWuUq6InnZG29leLxny/evvosPfXeu0quW1ZjF06BZsUbjLyO+9XeEXPZmAFrEDfX61dpUsr4pJGv/KlOTb8LjASixHuorDgu4jUZmPLoOrHkKVKsccVJ0zunJxWgvHYRoWs23IgaH79DQ8wYAMRYNfKRzsddevlvSpU5xSbSFCTaTBZJVFDyTA0qVTj7KydE+Hwrtsth1OlWCcL01bXyFcpV0o5Wz//2Q==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90" name="AutoShape 14" descr="data:image/jpeg;base64,/9j/4AAQSkZJRgABAQAAAQABAAD/2wCEAAkGBxQTEhUUEhQUFBUXFRUXFBgYFxQYFhcVFxUYFxgUFBgYHSggGBolHBQYITEhJSktLi4uFx80ODMsNygtLisBCgoKDg0OGxAQGywkHyQsLCwsLCwsLCwsLCwsLC8sLCwsLCwsLCwsLCwsLCwsLCwsLCwsLCwsLCwsLCwsLCwsLP/AABEIAKgBLAMBIgACEQEDEQH/xAAcAAABBQEBAQAAAAAAAAAAAAAEAAIDBQYBBwj/xABFEAACAQIEAwUDCgQEBQQDAAABAgMAEQQSITEFQVEGEyJhgTJxkQcUQlJiobHB0fAjM3LhJIKSshVDorPCU2PD8RZzg//EABkBAAMBAQEAAAAAAAAAAAAAAAABAgMEBf/EACQRAAICAgMBAAEFAQAAAAAAAAABAhEDIRIxQVETIjJhcYEE/9oADAMBAAIRAxEAPwD2KeLcgXv7S7ZvMHkw6+XuIWHmvYE3+q31gN7jkw5j+4E9V/FmEaNJYkCxZV9pjsDHfQPtvoRv1FmQb34EioBckEn7Kj6R95sAOevQ0VWc4BxBnlZCVLAEzEX1ey5Y1va2UMLra66X1a9aOok9mkehUqVDYlyT3amx3Zvqr5faPL1PKxkG6GP/ABGy/QU+L7bD6P8ASDv1OnIiolVBEjEG5VLZbhmbKLAEWv66ddKM8KLyVVHoAKE4XESqO31AEH1VsNT9o8+m3Ul2S1sbhBMM12DkNax5XVWsGA19q1yKJGLA0cFD57ehGlOw48Un9Y/7aVMRfek2NJpaEGvtTJNwf3+9ahbBjdCUPlt6jamu0gHiAcdV39VP5UId/Qw12h8Pi1bY69DofganFMadiamNtSkemltCKTGPeuIa6Tp6U1d6GIfSpUqzGKlSrl6Bna5SpUAKuV2uUAKuE0jSoA5XTXK4TQAr0qbXaAFXKRNNJoA7euXrlcJoEOvTc1NJrlMAmqnislw53EdlAvbNLJZQovzyuAPOTyqxxU2RS1rnZR1Ymyr6kgVW4iH2EvmEckTufrSvMp/NmtyuldDMmE8IwYR5CdXzAMRcBiURiSNtybdAbbVaULgh4pf/ANn/AMaD8qmnlCgk/wByToAOpJ0rKXZa0hmJny2C6s2ij8Seijn+pFdw8OUb3J1YncnmT+9AAKbhojqz+22/RRyQfmeZv5ARynvCUHsDRz9Y/wDpjy6/DrZC/kUf8Uhv+WDdPtH656jp8elS4H+WvuFTVBgz4B6/cxFJvQ0tnYvbf/Kfut+VTUPH/Mf+lPxep6TY0dpU29cvU2VRCIVa4YA2+Poa53Dr7D38n1HodxT2Nn94qQmtbJ4plZxKNJVCzo1gb6FspOo1KEX32OlE4KNVULGFCKuVQuwAFgBU70N82UnS6nqulFhTQYD4fSmodaCxGKMMbPIyd2gJdiQmUcySdLVJhcUp0Jseh0pPoXJB1cpUr1BZylXa5QAq5elSoAVKlXL0AKlXL0qAETXKRppNAHaaTSNNoAdeuMaaTTSaBHb00mkTTSaAO09VqNd7USK0hGyWwSeUZyx9mEEm3NyugHmFO3PvB0rohIjGb2mljZ/6jIpIHkAAB5AVEkWqRk3y/wASQ/WcsSvxe7eWQCj8WuiD/wBxPuN/yrRkI5hW0cnTxyfANluf9NNhGdhIdh/LB8xbOR1IOnQe8ih8IO8uPoLJLf7Z71zl/pHPqdOoovEzkWC6u3sjl5s32Rf8BzrJ9ldjcRISciGx+k31F8vtHl8eVjPFGFAA0A2qOCLKLbk6sTuxO5P700HKn5qhstL0cTUGFPh/zP8A72qQmoMIfCf65P8AuNS8D0cp/iN/Qn4vUxNDg/xD/Qv+56lsaBxOk1wtXRGaXddTRxY7RHOdAehp+ekcliDrWZ4l20jgx+GwRhb/ABCkrKWUKCM4y21Ja6gcvbFWkI0pN64sbX2pr4o8rCoGxLdTRaHTDJcMHR0cBle4YEXBVhYqQdwRcetVnC+I4SQd3BJHKFbu7JYqhRfYuNAQKMjk1b3A15b8lRy4vHJ9TiM335l/8aaeiWj1T5sV9hiPI6j79qXzhl9tf8y6j323FE0qm/ouPwZFMreyQf3zp9QSYZTrax6jQ++mZZF2IcdDofjz95oC2uwmlQy4sbNdT5/rU4NIaaZ01ykTTb0DHXppNcLU0tQA4mm3ppamlqAH3ppNRl6aXoESFqYWqMvUZkoAnL1G0lDyTWoaGUOb3BAPXc9KAGNxlhOIVVY2cDu5JTaN7gkrEB7b6eySptrtVj/wfNrJNO7cyJGjX3KkZAA+J6k1W4+JJQySKrowsVYXBoKOLGRjJBi17seyJ4jM6/Z7zvFLL0zXPma1jNLRnKH+ms4bEbFmFmY5mHQkWC+igD0vzrnEZCzJGpIJYFiPorlY/wCo2Num/vnlkygKou7eyPPmT9kc/wBSKhlUR92Sfpksx3J7p7sfh+AqmHlHMK4SFLD+lRuSSSFFS4eIi7Nq7e0eQ6KvkL/iedQ8KiJRHffu1Cj6oyjX+o8/h5kpqymXBWUGElMXEJoSTkniGJiBJ0eMiKdV5Aawvbq7mrw1mcPwvEzcS+dTAQwQRSRYZLgySNIV7yZwDZVsgsu+xNjpWouB51LiUhoB5UzDLobn6b/7yfzp7SmgFxaLmu6jxNpfXrtvSuKCm2gvvAJNOafg396w2J7b4mDjS4LECMYaZB82dVIYs3s52JsTmV0sBuVrSS8WQOLZm8LbC3NOtqwXyvYJ8ThRiIUKy4Nu9DA3YR6ZvdYhX/yGksqbor8bSbPUWlPU0wtWd7K46fHYWHEAiMSICwtls2zW0uRcGx5i1WL8NjH86fN5A3P5mpfL4WkvoS+PQbuvob/hXmPyxvkGDxiAk4XFKbj6rEN/uiA/zV6KHwqeyjOep2+8/lVR2xxIkwU6jDQvaNnVJFLKzIMwBAK/V60ozp7aG4WtJl1HJJIAyL4SLg2tcHUHWutw2U6u6oPf+xWb7Gdo3xWBglzBLoVZUARVKMUIUDYeHTWrFmBNy1/iazlKKdO2aRTavSLjARxISO9zkjlt6f8A3WI7JfN4uKcQSIztI2JieXOsaxq0hdh3WUliPEdTblV+1uV6x/Zy/wDxzHfaGDf0UIpPxJrXDk5WqMssK2eu3rl6aTXL1oZDr0r00mm5qAHOARYi/voY4e3sEr94+BqUtTS1FiaTIzMw9pb+a/pTkxAOx/WkWqKVAdxQKmuifNTS1C5WGzX8m/WmPiwPb8PmdvjRQcvoUWpjPVXPx2Ffp5uXh8Wvv2++gZu0BPsJ6sfyH60UMvy9BcQ4pDAM00scQ6u6r8LnWqKTGyOLFiAfq+H7xr99YztH2J70l01e2jHVvc/UedOhqvS/4v8AKtgYjaMyTtt/DSy3/qfKLe69Y/ivyuYhtIIYovNiZG/8QD6GvOp4SjsrWLKxXQ3FwbGxojh2EeV1RBmdjZR1PMnooGpPQUmbKETS8MxeO4lN3cuIlKbykHIip0ypZSx2Fx1PKvX+DYVYY1jjAVFACgcgKo+y/BFwsIjXVt5G5s53Pu5AcgK0sApEtkneeI1OrUEDqfeaIVqCDU4aIi7P7Z36KOSjyHXmb+QAeIfOyN9AMxT7REbfxPde1vj0qFcS0hKA94i27wWCS/0FTYML7nQchfWpsXilYHKdVjlJBBDDw28SnUb10GPZDxTtFhcDCjYqZIhkGUMfE2UC+RB4m3GwO9Z3H/KRE2Jiw2CKTs5vJJf+EiBc5KkW71raWBFjudDVZ8qUsOMgfD2XuoMzy4i1zHIg/lQdWvox2Hs6sfD5N2Kx64SU4bGoYlnETxzbPE2rRSKTst2vfkb30uKiT06NIrqz6Fm4230U9SfyH60I/EpT9ID3D9b1VcHxbuTDKB36WzZRo6n2ZUG+Vraj6JuNbXOhg4Mx1chB8TXC1kk6Ov8ARFFTJIx9os3vJI++puH8Okcmy2F9zoNgatw0MXsrnbqdf7D0oJuIOxfUgZth/QvOjjGP7nf9C5NtcUSNgIo3XvGznK2g05ppprT5OJaZY1VF9w/AaVXSN4hYfW316V3uyTbUnp+gpPI+o6GoduWzD9muMzx8RxWBxc0suY97hmdifBa+Rbmw8NtALAo1bS3QVmvlB7KTg4bHwd2kuHkGfvJEjUwE3Jd3sAoNxbeztW1wj4Uorh+9DAFSpupB5qRYEVc4OVSehQmo2kV9TR4J32RiPdpb3mrEcTRf5cSjzNqgm4rIfpW/pH51nUF2y7m/DE/JXwSWJcXhpUeNIcS/dtIrBWjbQZGIsw8F9D9Ida3RggX2pC/ko0+79a85bGNFxwh3YpicKCuYkgSRnULc6eFCf81bIvcaXrTJJJ3XZEIuqvos/n0S+xCPe5F/zrEnjLf8baMRwKGwquXWMd41pFGUubm1gdBb7q1MWBcjRSfM6febVXN2KLY1cYZchEPdZQM1xnL35dbVWOUrJyRjRtiaaWppamlq2MB5amk1E8oG5tQ8mNA6n7qACyaYWoFsWx2sKgZydyaKAsHxCjnWa4x2wWJyiRl2FrksFW5F9LXJ38qtMUVjiaVtlBPoBc15VHiy7nPuzE+rG+X9KUk0rQ403TNR/wDlkznxOIhfZFAHuLNc/C1R4mZn1LFr8ySfxqgkQijuCRkkm5yjS3K/7/GojJs0lFItI4Ba1SICu+q9eY9/lT0FFwrW9mHH4dgsay/yk9pfm0XcRm00i6kbpGdC3kTqB6nlWg4zj48JA80nsqPCvMsdlT3nlXh3EeInEStJLqzG5I5dFHkBSbLgn6V8cd99v3oPM16x2L7LtAglayzsNjqqIdoz0PMkc+oGtH2D7PBmXEyAlFN4QRu3/qnqBy89ehr1DDLepLc09IZhJQTlIyuN1PT6yn6S+Y9bHSrGIVHJhVcWYbagjQqeqkag0zvWi/m6pykGgHQSj6J+17J+zcCkSJd6nU1AlTCgRrnwaFQpUWX2dwV81Yag+YN68q4t20OKxxwECllQzRyTsQHVFKiXuyljqVyBtD4r616H2z40MHgp8RzSM5PORvDGPVmWvKfkk4SY4XxDC7zGwJ1PdqTqfMtmbzDLWs5cYtkxjydBnafCd4+FwC2CytnlUaKMPD4iPIFrD30d2u7Lw4+IRyERuv8AKlAzZOoIG6HmPXlVUryyY/FYqNRIIMmF7s2zOoUSSCJidHDMCAdG1FxoRqsFjo5UDxsCp99wQbEEHUEEEEEXBFjXNtVR0ap2Z/sx20iwluFxu8mJjVkSeePu0d91iCg58tiACTqALchWp4bxVsSCWYqVJWSM7o43U2t1BB5ggi4IrJ9v+x642MSRWXFRj+G22cDXu2PLXY8j76qOw3aKXEvkItjovBKjWX5xEpsSc1gsyEnfz2DHLs48lsx5V0esLhk6X9TXIMGrFrJfxD/atT9ysS3ncD7I/dz6UVw+dTcqCFbKRYcio3pxxL4TKbtbBm4agKZwBcnTc+yT+VFRFV0jTL58zXcRh0zISD7Zvct9R+tTiONfqj1/U0+CXSFyb9M5x/Cd4jrL443UqwP1WFiPLfevPfkznkjE+AkuThpDka1gYnJYH4nN7nFes8SliC6sCTsBqf7VBgBGQHVFDHQ6DMCORNYyx9r6bRyUBQ4Enr8PzNFLwy++n3/h+tHZ6ifFKOfw1qFhihvNJgEnZrDtJHK6BpI82RtsuYWNra1aJGq7AChGx3Qfv0/WhpMWx5291aUkQ22WrPbc1A+LXrf3VVM3XWsB8pvavEYIRdwE/iFwSwY5coUjKAR1O/SqWyT0ybH26L7zr8Kz3GO2uFguJZ1B+qD4v9K+I/CvAuIdocVP/NnkYEaqDkU35FUsD61WBbbVfAVnrnFPlcjFxh4WfzayD33Nz/0iszF28x2KxUEKssYklRTkW7ZWYA+J78rm4A2rEg3IA1J0AGpJ8gK3Xyb9k8T89ixEsLxxRhmu4CknKVUBT4t2ve1tKdJID21aikxCKRnZVzEKuYgXY7KL7k9KRbSnYXVh5an0qLKKL5RceUgWJbEubG5IsB4idN9cotpvvXm0OFZiAzk30soyj7rt99X/AGxx5mxTW2TwDpe92PxNv8tQ8PwWXVjc8rcvWk5pIag2yfuv2aP4fIFsh2+ifM8j+/7wpHUmQbWvXMpU7OhpNUXCCiUYAXOwqrwOJ+i2/wBE9fI+f41kflE7TZV+bxHxMPGRuF6DzO3uv5V0xdmDi7ozvb/tQcXNlQ/wYyQltmOxk/If3oXslwI4mTxXES27w9ekQPU8+g94oHhvBZZWHhyg825Drbc2r1bg2BSGNUj9kDfmxO7HzJost6RdYNAAAAAAAABsANgKsYoh7vdVfADbNY5b2vY2v0v1qww70jNpMLjDD7Q+B/fxofiHEwoKL7XMn6I/WocdxLL4UPi5n6v96r40vTIp+A+HxDQuEZj3TmyHfI5+gTyU/R6HTpV6p8z8T+tVsuCDKVOoIsRyoE8ZaD+HMkjsPZdVZg6cmay2DciPK/OnViuu0T/LRimxE2D4bEbGV+9lt9FBdVJ8rd43/wDMVfYKIIiogyooAUdFAAUeihR6VluAf4zH4ziBuUZ/m2G5juksHdfIhQR5s3WtZi1ORiLZspsCedtBpUZrb4o1xUlbMn2GN8K0n0p8RiJW9ZSoJ9EFdxuEeGQzwDMTrNHewl+2t9BKBz2YCx5EM7BH/Awf0t/3Gq4x0wVbnU8h1NWlTIbbHcO4okqB0NwfQgjQqQdQwOhB1BFU/afDSIr4rAxQrjQNZSmaUoBYiME5RJbS5UkjSo0BDGWBfHp30NwBKBpnQnQSAbHY+y3IrYrixJGHjbwnQ8mBBsVIOqsDcEHUEU0Io+yPaP54pkZj3wI79CxsDbLnUE6Kbehv6+tcIewC5SbRx2IGns7a868N7QcBkw83z7CaOtzNGPZcH2mIG4PMeo1Feg8H7afPIs0PgGVFYXu6lbgqTy9ORHWtLpEPw1HFeJ2KgWFmPn9Fht61VSYkk6fE71Xu+xPUVMrVm5WVFbJxROHxBXQG16DDU4NUFhrSk7m/7864DUCvT81UBODTZN6FadgygIWBPiN1AUab3NyddLA7a2qaVtBSfQCLV5z8r/DJZ4oRDE8rCa1kUsQCjam2w0GtegFq5epTodHinC/k2x0gHeCOAc87Zm9FS/3kVreGfJZhksZ5JJzzAtGnwXxf9Vb3NUEuJUbmh5GCgQcM4Ph8OLQQxx+aqAx97bn1NHq1Vz476o+NKKRjqT6cqyeVGixsspH/AHyqKbFZEbqRYVA0nmTRY4aGju1wTqB5cr1m80jVYomEOAF7nUkkknqdb1IgI0HoKPxaakbVAAF1FgRz/SlysqqJFhI5VwqRvaiI5VZb3v8AdY0OczsFXnoB+dUiQTF4gKpJ/frQfZ3s98+d2haEZSBI17uLjTQakb2O2h10q37T9mJAveRfxIgvjB9pWtqCALFTyPp7812D4zBh8V3MiJZ29u+V9RbuXe4ul8psSADvc2ttDHvZlOetHoeH+T+NY2XPIXZSA4yqVNtCgOl/6iRVPwvs7LEud5D81zHM8jKZIlG7S2AAW4NyPYG9wCR6NwfEh3kVQ/dplALhrh9c6XbUgDIbn6x100G42uEDd1LKsTzXUL3hUOSN2S+VvO48Q0NxW3GKWzJOUnoPwXD0EXdFQUtt+fv53rE9qsK2EICkFXJym4zC24tuffVPB2wxfCZJMJj1EoNzhZRZEsTovQRi48A1Tb2SpAOGOIx2IuSXkbc7Ki/+Kj93NN0JBeENW+HWpuK9mHwyh1PeJYZyBYqetvq0zC6i9TQBCpXClTIKdlpDPKfksjkLTyBmyKVRUucjPuxtyIFhfzr0/Dzqw6dQaxvYfBGHBxKdGYd43LxPrr7hYelXpq5O2c9tMwmA4rHgYWYS2kjmmSWA5ysiiUhXQgHunyka+y1teoseA9ozjJJ7gqFZTGDa/dkW1tzupJ/qrNdusBkxEnSVQ6/1eyw99wD61Sdk8Syzx5XMZY5L2uLkeEMv0lLZQRvroQRenVouMj1nY3GhGxrmFCSOzgWZ7ZgLgMVuue17FraX3IA5AVXNxEkGNx3c9tFvdWubZ42+movc8xzAqyw6oqhQdgAN+QqUWywhVl0vp0P5VkeKQPw+b5zh1vAT/iIhyDEC6jkLi46E22Ompw+IUmwa56G+vlrTwoNwQGUixB5jxXBvVWS/CbCY5Jo0kjbMjZSp9bWI5EbEcqNDV5+Ffhk1wCcFK1z9IwuNb6a2sPUeY128cwIBBBBAII1BB1BHlWb0WuwsPTw9CB6cHqSgxHqUPVeHqVZqOSXY1FvoLD05m0oTvRTTJ6Vk868NVhfo9sQBzqCTG9BUDgU0m1ZvI2WsaRI0zHc0zT30LLigKDlxrNytUbK0WZkHkKlQ896o1hZ+pH3fpV5YdPjQATgYu8cLy3b3D3VPxnFG5XNYDkKmwZEcd72La6dOQqmxj9PiantldATj9moWQUTgsG80mRBc8+ijq3QVtuG8AjiQggOzCzEjl0A5CtoYnIynkUTzu+Q35c/1qmxnEZlxCtGcqxG69JWIscw+pYkW356WFb3i3Z4xtm9qI/EfZPl51leKYIoSLDmQeZHT301cHsNSWja9nuLrOgkQXB8MiHUhtLxsOZ1FutwRvXnfyg9mcLDiS6PHmc/xIgwZ0uDqQNF6E+tVOH75A5Lume2ZFYgALfKGI3OprV9i+xsBw5aYZhMt0KnxIG1EqkaF+eultOtdClapGDjWzNdn+O4zBYqLumknU/w0iLsVkRjfu1BNla50I59QSK9Z49hYuIRjKrRuGADyxsoDg2KB7WDhvDcHcaXrzHtzwA4FPFmkiNu7cbg8jcezrz5bdKuuwPbwvCYJmUyNcIJAQJs5Nxm2BuTcNlBze0NlqUFkjxkSpOEuUT0fGcEtghCSZnVQGdgDIQSBIVO5bu8wHM6A31vX8LGHwQURsGhke1gq5onCEm2UDMlkNxa668tF0vCZ1eFCkqzLlA7xSGDlfCWupIvcGqDttBgmikGIbI7LlDxn+ODuMpGu4Gh0I0OlWkoqidtmpuCL6EEehH6Vh8ckIdu4N0v/AJc3MIeY+7pWF7OY7ExwLhnmZ4FJypYCy8kJ1OXnlvYXtqAK08eJuBUyY0ixjNSUJE9EBqkZleC4oSR3FwNiDurDRkYciDRxNUciFZu+DhFYqJgdFYDRW8mG1+Y32FDY/tnhkOWMtO/JYhmv7m2PpeqaZzJWR9v8JngWQe1G/wD0sLEfHLXltyrtluNcynob3+4/hXoWNbiGNUoIo8LE1rmQkyEA32tcbDTKPfVfieya4fK8rPKliJHUWaNr+GXLrmUc77b61SdGiizSNIuJSMnbIr3GhWRhbwsNiLN8asMHHkQCRw7dbWJF9Lgc7b2sL8hVRhcSIQFkCBDbJLH/ACWuNMw/5ZPwPXW1W8KLa5qV2aeE6zoNlJokNqb7WFv732OtAtiRsgv+FQcQx0Uag4iRUte12sTtoF5n3UyWWWLgV0ZXVcrCzA63BOorN8KxLYCUYaYk4aQ/4aVvoMf+U/Qf/exOWvn+UCHOFjV3uQL7C3W7a39KLj43g8chiZ/aGqP4XvyyX0JHkal38LS2bJ8QBUZxZ5frWV4JjXhf5riDdh/JkN7SJ9Un64H4ep0a1zTckzoio0TBidyaIikA/etAzzqilnNlG51+AA3JOgA1JpvCJnVv41l727oDa8ZA/knqcoDacxJyArOr2XdF7FESNdK68QJ3PpTVkB53rjzXGhqRnJUAqCWO6kDmD+FOIAphl6a0DAouGsfaNvv/ALUUmHRfP36/2pxUnc/kKQYDbU/dQB1pgNh8aWFQu2uw1P6VwRFqtcLhQq689/0vUtjSB8QarcVhza+3vq8cW2Fv31qCVRbW1CBsL7B8TiMWRdDmOe4swfqeqkbHp61sCleN4uOTDyiaHluDfKRzRvLoeVehdlu0qTxjW1tCDujfVby8+ld+Kaao48kGnZoXiBFiL3rJvw7DzTOgbvFSxK3NgxvoGG4FqB7TdrDKTDhTZNQ8o3bqsZ5L1bny61UcE8EgVXyl1yWGm5BAHnoPjWeaSekViVbZU9vcDG0oSDwqotKF2J6KeXn1+NR9kOM/NmEEmkLHwnlE5/8ABjv0OvNjV5xbhuYZlGo38x+tY/inDHc5bhY7eIj2j9kX2HnUQmaTierY94DA6YtkWI/SchQpPIX3J+qNTXlHEOGwyFoo2zKDeKQqQTpzDWPlruBUy8OMjKSC7IMqs5LFRYC2ZrnYCrKDhABuxJPloK0lk+ERx/RvZ9psJE8UMrBXbMxJsL2tdFHs6bm+thppUcsTE3Ylj1NWncimSxe6s5ZG+y1BLoEw8dqtcOaDVaLirSErRnONMsYmopWqrScDbWpRKetWQZOLsErkNjcRLiG+qCUjHuG49MtXeG4bDALQxpH1ygAn3nc+tWkjaVRcX7QYeC/eyop+rfM/+lbmrtsgKao2rEcT+UdBcQRM32nOUe/KLkj1FZTiXa3FTXBlKKfox+AfEan1NHFgbbi7JhCSkkYQ3LYd2FjfcwjUrfpbKfKqBu2KREfN0cpb2HsFU/8AtkEkD7O3S1Zzh3BcRiNYo3cH6Wy+d2bT761HD/k8beeUL9lBmP8AqNgPgatQE5UUuO7X4qTQP3Y6RjL/ANWrffUHD+EYjEK2SN3JZTmOgNgwJLNpzHOvR8D2ewmHFxGpI+nJ4j7/ABaD0Ap2M7SxL7JL20su2vntyrRQMpZEjHJ2DxKZXvExBBKBjmt5EgAnfS/xrK4rDPGxSRWRhuGBB+Brf4jtPK5AUBASPNt+p0HwoE8cLDJiFTEL0ceIeasBoaf4yVmVmYi4zMFCFy6g3UNc5WtYMh3QjyNbrg3yhx92FnVg4G6hSrnlfUZT15b7bVRS8Aw0+uGl7lz/AMuX2fcrj+5qj4pwSfDn+LGyjk26H3MNPSsp40+zeGT4z1zgrjEMZHZHZD4ERg0aA3tICPbY6jMbWIIAGpNxisJmWwNmFih6MNQfd1HMEjnXgeAx8kLZ4naNuqki46HqPI1s+GfKVKFyYhA408aWV/eR7JPutWTxR7NFkkenx4i4Fhf3bXp5JO5qj7Pcew+IssMi5j9BvC9x9k7+l60SYfmTXFKLT2daafREtul66XOwGvlUryKNrm3IafhrTWm03Cj986kZ2PCsdW09+pouPCgcr+/9KbgD4b9SSD60S3n9/wClADoE115U+bEetCTY1FFh4j++dAPxBzsAvu3+J/KigLg2AuxA9+poTEYxOS38zVSJTfxGpsw5VSJY9nze0Lqd6psVggjNkcgMuVgpOqnXK1tCP1PU3sHbrVDxbiWTRRfXXyH61pFNvRnOairZK02XRd/wqFJbG9zcG9+YO979aFjmzC42qTNVcaOSWRzdm9wHFoJSDJIEJALCxuW5i9tDVb2kjhMgaEgqVFwo0BGm1uYt99ZRpLUbBjdle4J9nofL31Li/DfHlXTL+HKVGUAeQprx1zBDw+p/dqny9azOgG7rpp76666VPcVyRSd9PxoGByLUBJ2olx03qEjXWtMb2Z5OiSGilNCpU+atzA8x+UjiM6yIqyusTIfCpIBYHW9t9CNDWT4bwLET/wAqJ2H1rWX/AFNYffSpVujNmjwPYFt55QvVUGY/6joPga0uA4DhINVjUkfSk8R9+ug9BSpVokjFyZLi+0kSaBs56Lr9+1UeK7Tyt7ACDqfEf0FKlWqijFyZTYnFM5vI5Y+Zv8BsKjEvha3UfnSpVaMmRxNdhc8x+NRuup99KlTEcAqxwHHpYRlDZl2KN4lI6WO3palSqWVEOw3C8Hjr5V+azDWyaoR9YIbC3kLWqm4v2MxMNyF75PrR3J9V9ofePOlSrCSR1wk2Z06VouD9tMVBYZ+9QfQkudL62b2h8beVKlWbSfZsm10bfhfyhwS2Vx3BPXxL6MBp6gVoYp1YBlIYHYggj0NKlXLmxRirR0YsjlphuF4gVGUC5J36aU6R3OrXP76UqVc5sRGTrXO8J8vxpUqAGm3rT4mvSpUIH0B8RxFvCpN+Z/IVTzRAjWuUq6InnZG29leLxny/evvosPfXeu0quW1ZjF06BZsUbjLyO+9XeEXPZmAFrEDfX61dpUsr4pJGv/KlOTb8LjASixHuorDgu4jUZmPLoOrHkKVKsccVJ0zunJxWgvHYRoWs23IgaH79DQ8wYAMRYNfKRzsddevlvSpU5xSbSFCTaTBZJVFDyTA0qVTj7KydE+Hwrtsth1OlWCcL01bXyFcpV0o5Wz//2Q==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92" name="AutoShape 16" descr="data:image/jpeg;base64,/9j/4AAQSkZJRgABAQAAAQABAAD/2wCEAAkGBxQTEhUUEhQUFBUXFRUXFBgYFxQYFhcVFxUYFxgUFBgYHSggGBolHBQYITEhJSktLi4uFx80ODMsNygtLisBCgoKDg0OGxAQGywkHyQsLCwsLCwsLCwsLCwsLC8sLCwsLCwsLCwsLCwsLCwsLCwsLCwsLCwsLCwsLCwsLCwsLP/AABEIAKgBLAMBIgACEQEDEQH/xAAcAAABBQEBAQAAAAAAAAAAAAAEAAIDBQYBBwj/xABFEAACAQIEAwUDCgQEBQQDAAABAgMAEQQSITEFQVEGEyJhgTJxkQcUQlJiobHB0fAjM3LhJIKSshVDorPCU2PD8RZzg//EABkBAAMBAQEAAAAAAAAAAAAAAAABAgMEBf/EACQRAAICAgMBAAEFAQAAAAAAAAABAhEDIRIxQVETIjJhcYEE/9oADAMBAAIRAxEAPwD2KeLcgXv7S7ZvMHkw6+XuIWHmvYE3+q31gN7jkw5j+4E9V/FmEaNJYkCxZV9pjsDHfQPtvoRv1FmQb34EioBckEn7Kj6R95sAOevQ0VWc4BxBnlZCVLAEzEX1ey5Y1va2UMLra66X1a9aOok9mkehUqVDYlyT3amx3Zvqr5faPL1PKxkG6GP/ABGy/QU+L7bD6P8ASDv1OnIiolVBEjEG5VLZbhmbKLAEWv66ddKM8KLyVVHoAKE4XESqO31AEH1VsNT9o8+m3Ul2S1sbhBMM12DkNax5XVWsGA19q1yKJGLA0cFD57ehGlOw48Un9Y/7aVMRfek2NJpaEGvtTJNwf3+9ahbBjdCUPlt6jamu0gHiAcdV39VP5UId/Qw12h8Pi1bY69DofganFMadiamNtSkemltCKTGPeuIa6Tp6U1d6GIfSpUqzGKlSrl6Bna5SpUAKuV2uUAKuE0jSoA5XTXK4TQAr0qbXaAFXKRNNJoA7euXrlcJoEOvTc1NJrlMAmqnislw53EdlAvbNLJZQovzyuAPOTyqxxU2RS1rnZR1Ymyr6kgVW4iH2EvmEckTufrSvMp/NmtyuldDMmE8IwYR5CdXzAMRcBiURiSNtybdAbbVaULgh4pf/ANn/AMaD8qmnlCgk/wByToAOpJ0rKXZa0hmJny2C6s2ij8Seijn+pFdw8OUb3J1YncnmT+9AAKbhojqz+22/RRyQfmeZv5ARynvCUHsDRz9Y/wDpjy6/DrZC/kUf8Uhv+WDdPtH656jp8elS4H+WvuFTVBgz4B6/cxFJvQ0tnYvbf/Kfut+VTUPH/Mf+lPxep6TY0dpU29cvU2VRCIVa4YA2+Poa53Dr7D38n1HodxT2Nn94qQmtbJ4plZxKNJVCzo1gb6FspOo1KEX32OlE4KNVULGFCKuVQuwAFgBU70N82UnS6nqulFhTQYD4fSmodaCxGKMMbPIyd2gJdiQmUcySdLVJhcUp0Jseh0pPoXJB1cpUr1BZylXa5QAq5elSoAVKlXL0AKlXL0qAETXKRppNAHaaTSNNoAdeuMaaTTSaBHb00mkTTSaAO09VqNd7USK0hGyWwSeUZyx9mEEm3NyugHmFO3PvB0rohIjGb2mljZ/6jIpIHkAAB5AVEkWqRk3y/wASQ/WcsSvxe7eWQCj8WuiD/wBxPuN/yrRkI5hW0cnTxyfANluf9NNhGdhIdh/LB8xbOR1IOnQe8ih8IO8uPoLJLf7Z71zl/pHPqdOoovEzkWC6u3sjl5s32Rf8BzrJ9ldjcRISciGx+k31F8vtHl8eVjPFGFAA0A2qOCLKLbk6sTuxO5P700HKn5qhstL0cTUGFPh/zP8A72qQmoMIfCf65P8AuNS8D0cp/iN/Qn4vUxNDg/xD/Qv+56lsaBxOk1wtXRGaXddTRxY7RHOdAehp+ekcliDrWZ4l20jgx+GwRhb/ABCkrKWUKCM4y21Ja6gcvbFWkI0pN64sbX2pr4o8rCoGxLdTRaHTDJcMHR0cBle4YEXBVhYqQdwRcetVnC+I4SQd3BJHKFbu7JYqhRfYuNAQKMjk1b3A15b8lRy4vHJ9TiM335l/8aaeiWj1T5sV9hiPI6j79qXzhl9tf8y6j323FE0qm/ouPwZFMreyQf3zp9QSYZTrax6jQ++mZZF2IcdDofjz95oC2uwmlQy4sbNdT5/rU4NIaaZ01ykTTb0DHXppNcLU0tQA4mm3ppamlqAH3ppNRl6aXoESFqYWqMvUZkoAnL1G0lDyTWoaGUOb3BAPXc9KAGNxlhOIVVY2cDu5JTaN7gkrEB7b6eySptrtVj/wfNrJNO7cyJGjX3KkZAA+J6k1W4+JJQySKrowsVYXBoKOLGRjJBi17seyJ4jM6/Z7zvFLL0zXPma1jNLRnKH+ms4bEbFmFmY5mHQkWC+igD0vzrnEZCzJGpIJYFiPorlY/wCo2Num/vnlkygKou7eyPPmT9kc/wBSKhlUR92Sfpksx3J7p7sfh+AqmHlHMK4SFLD+lRuSSSFFS4eIi7Nq7e0eQ6KvkL/iedQ8KiJRHffu1Cj6oyjX+o8/h5kpqymXBWUGElMXEJoSTkniGJiBJ0eMiKdV5Aawvbq7mrw1mcPwvEzcS+dTAQwQRSRYZLgySNIV7yZwDZVsgsu+xNjpWouB51LiUhoB5UzDLobn6b/7yfzp7SmgFxaLmu6jxNpfXrtvSuKCm2gvvAJNOafg396w2J7b4mDjS4LECMYaZB82dVIYs3s52JsTmV0sBuVrSS8WQOLZm8LbC3NOtqwXyvYJ8ThRiIUKy4Nu9DA3YR6ZvdYhX/yGksqbor8bSbPUWlPU0wtWd7K46fHYWHEAiMSICwtls2zW0uRcGx5i1WL8NjH86fN5A3P5mpfL4WkvoS+PQbuvob/hXmPyxvkGDxiAk4XFKbj6rEN/uiA/zV6KHwqeyjOep2+8/lVR2xxIkwU6jDQvaNnVJFLKzIMwBAK/V60ozp7aG4WtJl1HJJIAyL4SLg2tcHUHWutw2U6u6oPf+xWb7Gdo3xWBglzBLoVZUARVKMUIUDYeHTWrFmBNy1/iazlKKdO2aRTavSLjARxISO9zkjlt6f8A3WI7JfN4uKcQSIztI2JieXOsaxq0hdh3WUliPEdTblV+1uV6x/Zy/wDxzHfaGDf0UIpPxJrXDk5WqMssK2eu3rl6aTXL1oZDr0r00mm5qAHOARYi/voY4e3sEr94+BqUtTS1FiaTIzMw9pb+a/pTkxAOx/WkWqKVAdxQKmuifNTS1C5WGzX8m/WmPiwPb8PmdvjRQcvoUWpjPVXPx2Ffp5uXh8Wvv2++gZu0BPsJ6sfyH60UMvy9BcQ4pDAM00scQ6u6r8LnWqKTGyOLFiAfq+H7xr99YztH2J70l01e2jHVvc/UedOhqvS/4v8AKtgYjaMyTtt/DSy3/qfKLe69Y/ivyuYhtIIYovNiZG/8QD6GvOp4SjsrWLKxXQ3FwbGxojh2EeV1RBmdjZR1PMnooGpPQUmbKETS8MxeO4lN3cuIlKbykHIip0ypZSx2Fx1PKvX+DYVYY1jjAVFACgcgKo+y/BFwsIjXVt5G5s53Pu5AcgK0sApEtkneeI1OrUEDqfeaIVqCDU4aIi7P7Z36KOSjyHXmb+QAeIfOyN9AMxT7REbfxPde1vj0qFcS0hKA94i27wWCS/0FTYML7nQchfWpsXilYHKdVjlJBBDDw28SnUb10GPZDxTtFhcDCjYqZIhkGUMfE2UC+RB4m3GwO9Z3H/KRE2Jiw2CKTs5vJJf+EiBc5KkW71raWBFjudDVZ8qUsOMgfD2XuoMzy4i1zHIg/lQdWvox2Hs6sfD5N2Kx64SU4bGoYlnETxzbPE2rRSKTst2vfkb30uKiT06NIrqz6Fm4230U9SfyH60I/EpT9ID3D9b1VcHxbuTDKB36WzZRo6n2ZUG+Vraj6JuNbXOhg4Mx1chB8TXC1kk6Ov8ARFFTJIx9os3vJI++puH8Okcmy2F9zoNgatw0MXsrnbqdf7D0oJuIOxfUgZth/QvOjjGP7nf9C5NtcUSNgIo3XvGznK2g05ppprT5OJaZY1VF9w/AaVXSN4hYfW316V3uyTbUnp+gpPI+o6GoduWzD9muMzx8RxWBxc0suY97hmdifBa+Rbmw8NtALAo1bS3QVmvlB7KTg4bHwd2kuHkGfvJEjUwE3Jd3sAoNxbeztW1wj4Uorh+9DAFSpupB5qRYEVc4OVSehQmo2kV9TR4J32RiPdpb3mrEcTRf5cSjzNqgm4rIfpW/pH51nUF2y7m/DE/JXwSWJcXhpUeNIcS/dtIrBWjbQZGIsw8F9D9Ida3RggX2pC/ko0+79a85bGNFxwh3YpicKCuYkgSRnULc6eFCf81bIvcaXrTJJJ3XZEIuqvos/n0S+xCPe5F/zrEnjLf8baMRwKGwquXWMd41pFGUubm1gdBb7q1MWBcjRSfM6febVXN2KLY1cYZchEPdZQM1xnL35dbVWOUrJyRjRtiaaWppamlq2MB5amk1E8oG5tQ8mNA6n7qACyaYWoFsWx2sKgZydyaKAsHxCjnWa4x2wWJyiRl2FrksFW5F9LXJ38qtMUVjiaVtlBPoBc15VHiy7nPuzE+rG+X9KUk0rQ403TNR/wDlkznxOIhfZFAHuLNc/C1R4mZn1LFr8ySfxqgkQijuCRkkm5yjS3K/7/GojJs0lFItI4Ba1SICu+q9eY9/lT0FFwrW9mHH4dgsay/yk9pfm0XcRm00i6kbpGdC3kTqB6nlWg4zj48JA80nsqPCvMsdlT3nlXh3EeInEStJLqzG5I5dFHkBSbLgn6V8cd99v3oPM16x2L7LtAglayzsNjqqIdoz0PMkc+oGtH2D7PBmXEyAlFN4QRu3/qnqBy89ehr1DDLepLc09IZhJQTlIyuN1PT6yn6S+Y9bHSrGIVHJhVcWYbagjQqeqkag0zvWi/m6pykGgHQSj6J+17J+zcCkSJd6nU1AlTCgRrnwaFQpUWX2dwV81Yag+YN68q4t20OKxxwECllQzRyTsQHVFKiXuyljqVyBtD4r616H2z40MHgp8RzSM5PORvDGPVmWvKfkk4SY4XxDC7zGwJ1PdqTqfMtmbzDLWs5cYtkxjydBnafCd4+FwC2CytnlUaKMPD4iPIFrD30d2u7Lw4+IRyERuv8AKlAzZOoIG6HmPXlVUryyY/FYqNRIIMmF7s2zOoUSSCJidHDMCAdG1FxoRqsFjo5UDxsCp99wQbEEHUEEEEEXBFjXNtVR0ap2Z/sx20iwluFxu8mJjVkSeePu0d91iCg58tiACTqALchWp4bxVsSCWYqVJWSM7o43U2t1BB5ggi4IrJ9v+x642MSRWXFRj+G22cDXu2PLXY8j76qOw3aKXEvkItjovBKjWX5xEpsSc1gsyEnfz2DHLs48lsx5V0esLhk6X9TXIMGrFrJfxD/atT9ysS3ncD7I/dz6UVw+dTcqCFbKRYcio3pxxL4TKbtbBm4agKZwBcnTc+yT+VFRFV0jTL58zXcRh0zISD7Zvct9R+tTiONfqj1/U0+CXSFyb9M5x/Cd4jrL443UqwP1WFiPLfevPfkznkjE+AkuThpDka1gYnJYH4nN7nFes8SliC6sCTsBqf7VBgBGQHVFDHQ6DMCORNYyx9r6bRyUBQ4Enr8PzNFLwy++n3/h+tHZ6ifFKOfw1qFhihvNJgEnZrDtJHK6BpI82RtsuYWNra1aJGq7AChGx3Qfv0/WhpMWx5291aUkQ22WrPbc1A+LXrf3VVM3XWsB8pvavEYIRdwE/iFwSwY5coUjKAR1O/SqWyT0ybH26L7zr8Kz3GO2uFguJZ1B+qD4v9K+I/CvAuIdocVP/NnkYEaqDkU35FUsD61WBbbVfAVnrnFPlcjFxh4WfzayD33Nz/0iszF28x2KxUEKssYklRTkW7ZWYA+J78rm4A2rEg3IA1J0AGpJ8gK3Xyb9k8T89ixEsLxxRhmu4CknKVUBT4t2ve1tKdJID21aikxCKRnZVzEKuYgXY7KL7k9KRbSnYXVh5an0qLKKL5RceUgWJbEubG5IsB4idN9cotpvvXm0OFZiAzk30soyj7rt99X/AGxx5mxTW2TwDpe92PxNv8tQ8PwWXVjc8rcvWk5pIag2yfuv2aP4fIFsh2+ifM8j+/7wpHUmQbWvXMpU7OhpNUXCCiUYAXOwqrwOJ+i2/wBE9fI+f41kflE7TZV+bxHxMPGRuF6DzO3uv5V0xdmDi7ozvb/tQcXNlQ/wYyQltmOxk/If3oXslwI4mTxXES27w9ekQPU8+g94oHhvBZZWHhyg825Drbc2r1bg2BSGNUj9kDfmxO7HzJost6RdYNAAAAAAAABsANgKsYoh7vdVfADbNY5b2vY2v0v1qww70jNpMLjDD7Q+B/fxofiHEwoKL7XMn6I/WocdxLL4UPi5n6v96r40vTIp+A+HxDQuEZj3TmyHfI5+gTyU/R6HTpV6p8z8T+tVsuCDKVOoIsRyoE8ZaD+HMkjsPZdVZg6cmay2DciPK/OnViuu0T/LRimxE2D4bEbGV+9lt9FBdVJ8rd43/wDMVfYKIIiogyooAUdFAAUeihR6VluAf4zH4ziBuUZ/m2G5juksHdfIhQR5s3WtZi1ORiLZspsCedtBpUZrb4o1xUlbMn2GN8K0n0p8RiJW9ZSoJ9EFdxuEeGQzwDMTrNHewl+2t9BKBz2YCx5EM7BH/Awf0t/3Gq4x0wVbnU8h1NWlTIbbHcO4okqB0NwfQgjQqQdQwOhB1BFU/afDSIr4rAxQrjQNZSmaUoBYiME5RJbS5UkjSo0BDGWBfHp30NwBKBpnQnQSAbHY+y3IrYrixJGHjbwnQ8mBBsVIOqsDcEHUEU0Io+yPaP54pkZj3wI79CxsDbLnUE6Kbehv6+tcIewC5SbRx2IGns7a868N7QcBkw83z7CaOtzNGPZcH2mIG4PMeo1Feg8H7afPIs0PgGVFYXu6lbgqTy9ORHWtLpEPw1HFeJ2KgWFmPn9Fht61VSYkk6fE71Xu+xPUVMrVm5WVFbJxROHxBXQG16DDU4NUFhrSk7m/7864DUCvT81UBODTZN6FadgygIWBPiN1AUab3NyddLA7a2qaVtBSfQCLV5z8r/DJZ4oRDE8rCa1kUsQCjam2w0GtegFq5epTodHinC/k2x0gHeCOAc87Zm9FS/3kVreGfJZhksZ5JJzzAtGnwXxf9Vb3NUEuJUbmh5GCgQcM4Ph8OLQQxx+aqAx97bn1NHq1Vz476o+NKKRjqT6cqyeVGixsspH/AHyqKbFZEbqRYVA0nmTRY4aGju1wTqB5cr1m80jVYomEOAF7nUkkknqdb1IgI0HoKPxaakbVAAF1FgRz/SlysqqJFhI5VwqRvaiI5VZb3v8AdY0OczsFXnoB+dUiQTF4gKpJ/frQfZ3s98+d2haEZSBI17uLjTQakb2O2h10q37T9mJAveRfxIgvjB9pWtqCALFTyPp7812D4zBh8V3MiJZ29u+V9RbuXe4ul8psSADvc2ttDHvZlOetHoeH+T+NY2XPIXZSA4yqVNtCgOl/6iRVPwvs7LEud5D81zHM8jKZIlG7S2AAW4NyPYG9wCR6NwfEh3kVQ/dplALhrh9c6XbUgDIbn6x100G42uEDd1LKsTzXUL3hUOSN2S+VvO48Q0NxW3GKWzJOUnoPwXD0EXdFQUtt+fv53rE9qsK2EICkFXJym4zC24tuffVPB2wxfCZJMJj1EoNzhZRZEsTovQRi48A1Tb2SpAOGOIx2IuSXkbc7Ki/+Kj93NN0JBeENW+HWpuK9mHwyh1PeJYZyBYqetvq0zC6i9TQBCpXClTIKdlpDPKfksjkLTyBmyKVRUucjPuxtyIFhfzr0/Dzqw6dQaxvYfBGHBxKdGYd43LxPrr7hYelXpq5O2c9tMwmA4rHgYWYS2kjmmSWA5ysiiUhXQgHunyka+y1teoseA9ozjJJ7gqFZTGDa/dkW1tzupJ/qrNdusBkxEnSVQ6/1eyw99wD61Sdk8Syzx5XMZY5L2uLkeEMv0lLZQRvroQRenVouMj1nY3GhGxrmFCSOzgWZ7ZgLgMVuue17FraX3IA5AVXNxEkGNx3c9tFvdWubZ42+movc8xzAqyw6oqhQdgAN+QqUWywhVl0vp0P5VkeKQPw+b5zh1vAT/iIhyDEC6jkLi46E22Ompw+IUmwa56G+vlrTwoNwQGUixB5jxXBvVWS/CbCY5Jo0kjbMjZSp9bWI5EbEcqNDV5+Ffhk1wCcFK1z9IwuNb6a2sPUeY128cwIBBBBAII1BB1BHlWb0WuwsPTw9CB6cHqSgxHqUPVeHqVZqOSXY1FvoLD05m0oTvRTTJ6Vk868NVhfo9sQBzqCTG9BUDgU0m1ZvI2WsaRI0zHc0zT30LLigKDlxrNytUbK0WZkHkKlQ896o1hZ+pH3fpV5YdPjQATgYu8cLy3b3D3VPxnFG5XNYDkKmwZEcd72La6dOQqmxj9PiantldATj9moWQUTgsG80mRBc8+ijq3QVtuG8AjiQggOzCzEjl0A5CtoYnIynkUTzu+Q35c/1qmxnEZlxCtGcqxG69JWIscw+pYkW356WFb3i3Z4xtm9qI/EfZPl51leKYIoSLDmQeZHT301cHsNSWja9nuLrOgkQXB8MiHUhtLxsOZ1FutwRvXnfyg9mcLDiS6PHmc/xIgwZ0uDqQNF6E+tVOH75A5Lume2ZFYgALfKGI3OprV9i+xsBw5aYZhMt0KnxIG1EqkaF+eultOtdClapGDjWzNdn+O4zBYqLumknU/w0iLsVkRjfu1BNla50I59QSK9Z49hYuIRjKrRuGADyxsoDg2KB7WDhvDcHcaXrzHtzwA4FPFmkiNu7cbg8jcezrz5bdKuuwPbwvCYJmUyNcIJAQJs5Nxm2BuTcNlBze0NlqUFkjxkSpOEuUT0fGcEtghCSZnVQGdgDIQSBIVO5bu8wHM6A31vX8LGHwQURsGhke1gq5onCEm2UDMlkNxa668tF0vCZ1eFCkqzLlA7xSGDlfCWupIvcGqDttBgmikGIbI7LlDxn+ODuMpGu4Gh0I0OlWkoqidtmpuCL6EEehH6Vh8ckIdu4N0v/AJc3MIeY+7pWF7OY7ExwLhnmZ4FJypYCy8kJ1OXnlvYXtqAK08eJuBUyY0ixjNSUJE9EBqkZleC4oSR3FwNiDurDRkYciDRxNUciFZu+DhFYqJgdFYDRW8mG1+Y32FDY/tnhkOWMtO/JYhmv7m2PpeqaZzJWR9v8JngWQe1G/wD0sLEfHLXltyrtluNcynob3+4/hXoWNbiGNUoIo8LE1rmQkyEA32tcbDTKPfVfieya4fK8rPKliJHUWaNr+GXLrmUc77b61SdGiizSNIuJSMnbIr3GhWRhbwsNiLN8asMHHkQCRw7dbWJF9Lgc7b2sL8hVRhcSIQFkCBDbJLH/ACWuNMw/5ZPwPXW1W8KLa5qV2aeE6zoNlJokNqb7WFv732OtAtiRsgv+FQcQx0Uag4iRUte12sTtoF5n3UyWWWLgV0ZXVcrCzA63BOorN8KxLYCUYaYk4aQ/4aVvoMf+U/Qf/exOWvn+UCHOFjV3uQL7C3W7a39KLj43g8chiZ/aGqP4XvyyX0JHkal38LS2bJ8QBUZxZ5frWV4JjXhf5riDdh/JkN7SJ9Un64H4ep0a1zTckzoio0TBidyaIikA/etAzzqilnNlG51+AA3JOgA1JpvCJnVv41l727oDa8ZA/knqcoDacxJyArOr2XdF7FESNdK68QJ3PpTVkB53rjzXGhqRnJUAqCWO6kDmD+FOIAphl6a0DAouGsfaNvv/ALUUmHRfP36/2pxUnc/kKQYDbU/dQB1pgNh8aWFQu2uw1P6VwRFqtcLhQq689/0vUtjSB8QarcVhza+3vq8cW2Fv31qCVRbW1CBsL7B8TiMWRdDmOe4swfqeqkbHp61sCleN4uOTDyiaHluDfKRzRvLoeVehdlu0qTxjW1tCDujfVby8+ld+Kaao48kGnZoXiBFiL3rJvw7DzTOgbvFSxK3NgxvoGG4FqB7TdrDKTDhTZNQ8o3bqsZ5L1bny61UcE8EgVXyl1yWGm5BAHnoPjWeaSekViVbZU9vcDG0oSDwqotKF2J6KeXn1+NR9kOM/NmEEmkLHwnlE5/8ABjv0OvNjV5xbhuYZlGo38x+tY/inDHc5bhY7eIj2j9kX2HnUQmaTierY94DA6YtkWI/SchQpPIX3J+qNTXlHEOGwyFoo2zKDeKQqQTpzDWPlruBUy8OMjKSC7IMqs5LFRYC2ZrnYCrKDhABuxJPloK0lk+ERx/RvZ9psJE8UMrBXbMxJsL2tdFHs6bm+thppUcsTE3Ylj1NWncimSxe6s5ZG+y1BLoEw8dqtcOaDVaLirSErRnONMsYmopWqrScDbWpRKetWQZOLsErkNjcRLiG+qCUjHuG49MtXeG4bDALQxpH1ygAn3nc+tWkjaVRcX7QYeC/eyop+rfM/+lbmrtsgKao2rEcT+UdBcQRM32nOUe/KLkj1FZTiXa3FTXBlKKfox+AfEan1NHFgbbi7JhCSkkYQ3LYd2FjfcwjUrfpbKfKqBu2KREfN0cpb2HsFU/8AtkEkD7O3S1Zzh3BcRiNYo3cH6Wy+d2bT761HD/k8beeUL9lBmP8AqNgPgatQE5UUuO7X4qTQP3Y6RjL/ANWrffUHD+EYjEK2SN3JZTmOgNgwJLNpzHOvR8D2ewmHFxGpI+nJ4j7/ABaD0Ap2M7SxL7JL20su2vntyrRQMpZEjHJ2DxKZXvExBBKBjmt5EgAnfS/xrK4rDPGxSRWRhuGBB+Brf4jtPK5AUBASPNt+p0HwoE8cLDJiFTEL0ceIeasBoaf4yVmVmYi4zMFCFy6g3UNc5WtYMh3QjyNbrg3yhx92FnVg4G6hSrnlfUZT15b7bVRS8Aw0+uGl7lz/AMuX2fcrj+5qj4pwSfDn+LGyjk26H3MNPSsp40+zeGT4z1zgrjEMZHZHZD4ERg0aA3tICPbY6jMbWIIAGpNxisJmWwNmFih6MNQfd1HMEjnXgeAx8kLZ4naNuqki46HqPI1s+GfKVKFyYhA408aWV/eR7JPutWTxR7NFkkenx4i4Fhf3bXp5JO5qj7Pcew+IssMi5j9BvC9x9k7+l60SYfmTXFKLT2daafREtul66XOwGvlUryKNrm3IafhrTWm03Cj986kZ2PCsdW09+pouPCgcr+/9KbgD4b9SSD60S3n9/wClADoE115U+bEetCTY1FFh4j++dAPxBzsAvu3+J/KigLg2AuxA9+poTEYxOS38zVSJTfxGpsw5VSJY9nze0Lqd6psVggjNkcgMuVgpOqnXK1tCP1PU3sHbrVDxbiWTRRfXXyH61pFNvRnOairZK02XRd/wqFJbG9zcG9+YO979aFjmzC42qTNVcaOSWRzdm9wHFoJSDJIEJALCxuW5i9tDVb2kjhMgaEgqVFwo0BGm1uYt99ZRpLUbBjdle4J9nofL31Li/DfHlXTL+HKVGUAeQprx1zBDw+p/dqny9azOgG7rpp76666VPcVyRSd9PxoGByLUBJ2olx03qEjXWtMb2Z5OiSGilNCpU+atzA8x+UjiM6yIqyusTIfCpIBYHW9t9CNDWT4bwLET/wAqJ2H1rWX/AFNYffSpVujNmjwPYFt55QvVUGY/6joPga0uA4DhINVjUkfSk8R9+ug9BSpVokjFyZLi+0kSaBs56Lr9+1UeK7Tyt7ACDqfEf0FKlWqijFyZTYnFM5vI5Y+Zv8BsKjEvha3UfnSpVaMmRxNdhc8x+NRuup99KlTEcAqxwHHpYRlDZl2KN4lI6WO3palSqWVEOw3C8Hjr5V+azDWyaoR9YIbC3kLWqm4v2MxMNyF75PrR3J9V9ofePOlSrCSR1wk2Z06VouD9tMVBYZ+9QfQkudL62b2h8beVKlWbSfZsm10bfhfyhwS2Vx3BPXxL6MBp6gVoYp1YBlIYHYggj0NKlXLmxRirR0YsjlphuF4gVGUC5J36aU6R3OrXP76UqVc5sRGTrXO8J8vxpUqAGm3rT4mvSpUIH0B8RxFvCpN+Z/IVTzRAjWuUq6InnZG29leLxny/evvosPfXeu0quW1ZjF06BZsUbjLyO+9XeEXPZmAFrEDfX61dpUsr4pJGv/KlOTb8LjASixHuorDgu4jUZmPLoOrHkKVKsccVJ0zunJxWgvHYRoWs23IgaH79DQ8wYAMRYNfKRzsddevlvSpU5xSbSFCTaTBZJVFDyTA0qVTj7KydE+Hwrtsth1OlWCcL01bXyFcpV0o5Wz//2Q==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5794" name="AutoShape 18" descr="건축 내부에 대한 이미지 검색결과"/>
          <p:cNvSpPr>
            <a:spLocks noChangeAspect="1" noChangeArrowheads="1"/>
          </p:cNvSpPr>
          <p:nvPr/>
        </p:nvSpPr>
        <p:spPr bwMode="auto">
          <a:xfrm>
            <a:off x="224367" y="-144463"/>
            <a:ext cx="4064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5796" name="Picture 20" descr="http://cfile25.uf.tistory.com/image/133D0F505035B33E15B8D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82287" y="2723531"/>
            <a:ext cx="5217531" cy="3272318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-904285" y="510137"/>
            <a:ext cx="37744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HTML / CSS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0" y="1609887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는 웹프로그래밍을 작성함에 있어 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가장 중요한 부분 차지 웹 문서의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뼈대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ko-KR" altLang="en-US" sz="2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차지하는 요소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33524" y="6103408"/>
            <a:ext cx="2113280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685834" y="6077281"/>
            <a:ext cx="1648823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192427847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518968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border-color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72451" y="2565780"/>
          <a:ext cx="9432110" cy="26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border-color</a:t>
                      </a:r>
                      <a:r>
                        <a:rPr lang="en-US" altLang="ko-KR" baseline="0" dirty="0"/>
                        <a:t> : </a:t>
                      </a:r>
                      <a:r>
                        <a:rPr lang="ko-KR" altLang="en-US" baseline="0" dirty="0"/>
                        <a:t>색상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해당 색상으로 </a:t>
                      </a:r>
                      <a:r>
                        <a:rPr lang="en-US" altLang="ko-KR" dirty="0"/>
                        <a:t>top, bottom, right, left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경계선 색상 설정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border-top-color</a:t>
                      </a:r>
                      <a:r>
                        <a:rPr lang="en-US" altLang="ko-KR" baseline="0" dirty="0"/>
                        <a:t> : </a:t>
                      </a:r>
                      <a:r>
                        <a:rPr lang="ko-KR" altLang="en-US" baseline="0" dirty="0"/>
                        <a:t>색상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경계선 위쪽 색상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border-right-color</a:t>
                      </a:r>
                      <a:r>
                        <a:rPr lang="en-US" altLang="ko-KR" baseline="0" dirty="0"/>
                        <a:t> : </a:t>
                      </a:r>
                      <a:r>
                        <a:rPr lang="ko-KR" altLang="en-US" baseline="0" dirty="0"/>
                        <a:t>색상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오른쪽 색상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border-left-color</a:t>
                      </a:r>
                      <a:r>
                        <a:rPr lang="en-US" altLang="ko-KR" baseline="0" dirty="0"/>
                        <a:t> : </a:t>
                      </a:r>
                      <a:r>
                        <a:rPr lang="ko-KR" altLang="en-US" baseline="0" dirty="0"/>
                        <a:t>색상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왼쪽 색상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border-bottom-color</a:t>
                      </a:r>
                      <a:r>
                        <a:rPr lang="en-US" altLang="ko-KR" baseline="0" dirty="0"/>
                        <a:t> : </a:t>
                      </a:r>
                      <a:r>
                        <a:rPr lang="ko-KR" altLang="en-US" baseline="0" dirty="0"/>
                        <a:t>색상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경계선 아래쪽 색상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0090483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392044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색상 표현 방법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80797"/>
              </p:ext>
            </p:extLst>
          </p:nvPr>
        </p:nvGraphicFramePr>
        <p:xfrm>
          <a:off x="1472451" y="2565780"/>
          <a:ext cx="9432110" cy="2176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표현 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색상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border-color:</a:t>
                      </a:r>
                      <a:r>
                        <a:rPr lang="en-US" altLang="ko-KR" baseline="0" dirty="0"/>
                        <a:t> red;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16</a:t>
                      </a:r>
                      <a:r>
                        <a:rPr lang="ko-KR" altLang="en-US" dirty="0"/>
                        <a:t>진수</a:t>
                      </a:r>
                      <a:r>
                        <a:rPr lang="en-US" altLang="ko-KR" dirty="0"/>
                        <a:t>(Hex)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border-color: #ff0000;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RGB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border-color: </a:t>
                      </a:r>
                      <a:r>
                        <a:rPr lang="en-US" altLang="ko-KR" dirty="0" err="1"/>
                        <a:t>rgb</a:t>
                      </a:r>
                      <a:r>
                        <a:rPr lang="en-US" altLang="ko-KR" dirty="0"/>
                        <a:t>(255,0,0);   // </a:t>
                      </a:r>
                      <a:r>
                        <a:rPr lang="ko-KR" altLang="en-US" dirty="0"/>
                        <a:t>각 값은 </a:t>
                      </a:r>
                      <a:r>
                        <a:rPr lang="en-US" altLang="ko-KR" dirty="0"/>
                        <a:t>0~255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RGBA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border-color: </a:t>
                      </a:r>
                      <a:r>
                        <a:rPr lang="en-US" altLang="ko-KR" dirty="0" err="1"/>
                        <a:t>rgba</a:t>
                      </a:r>
                      <a:r>
                        <a:rPr lang="en-US" altLang="ko-KR" dirty="0"/>
                        <a:t>(255,0,0,0.5);  //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0.0(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투명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)~1.0(</a:t>
                      </a:r>
                      <a:r>
                        <a:rPr lang="ko-KR" altLang="en-US" b="1" dirty="0">
                          <a:solidFill>
                            <a:srgbClr val="FF0000"/>
                          </a:solidFill>
                        </a:rPr>
                        <a:t>불투명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485854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5" y="510137"/>
            <a:ext cx="518968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border-color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00413"/>
            <a:ext cx="6139725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id="box3"&gt;&lt;/div&gt;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305262" y="10744"/>
            <a:ext cx="0" cy="397933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0" y="4088520"/>
            <a:ext cx="12232943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83421" y="615194"/>
            <a:ext cx="6049687" cy="31085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#box3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 gray;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border-width: 5px;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border-style: solid;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border-top-color: 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rgba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(0,0,0,0.5);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border-bottom-color: 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rgba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(0,0,0,0.3);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border-left-color: 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rgba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(0,0,0,0.1);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border-right-color: </a:t>
            </a:r>
            <a:r>
              <a:rPr lang="en-US" altLang="ko-KR" sz="20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rgba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(0,0,0,0.2);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682" y="4818087"/>
            <a:ext cx="8245160" cy="133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178576"/>
      </p:ext>
    </p:extLst>
  </p:cSld>
  <p:clrMapOvr>
    <a:masterClrMapping/>
  </p:clrMapOvr>
  <p:transition spd="slow"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35966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1003" y="2454072"/>
            <a:ext cx="12191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레이아웃의 </a:t>
            </a:r>
            <a:r>
              <a:rPr lang="ko-KR" altLang="en-US" sz="4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테두리</a:t>
            </a:r>
            <a:r>
              <a:rPr lang="ko-KR" altLang="en-US" sz="4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설정하는 속성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342662" y="3141574"/>
            <a:ext cx="11506676" cy="1635199"/>
            <a:chOff x="866648" y="1615495"/>
            <a:chExt cx="8630003" cy="1635199"/>
          </a:xfrm>
        </p:grpSpPr>
        <p:sp>
          <p:nvSpPr>
            <p:cNvPr id="10" name="TextBox 9"/>
            <p:cNvSpPr txBox="1"/>
            <p:nvPr/>
          </p:nvSpPr>
          <p:spPr>
            <a:xfrm>
              <a:off x="866648" y="1615495"/>
              <a:ext cx="8630003" cy="13388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400" b="1" dirty="0">
                  <a:solidFill>
                    <a:srgbClr val="7030A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{ border : </a:t>
              </a:r>
              <a:r>
                <a:rPr lang="en-US" altLang="ko-KR" sz="5400" b="1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1px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 </a:t>
              </a:r>
              <a:r>
                <a:rPr lang="en-US" altLang="ko-KR" sz="54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solid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 </a:t>
              </a:r>
              <a:r>
                <a:rPr lang="en-US" altLang="ko-KR" sz="5400" b="1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red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; }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07341" y="2612571"/>
              <a:ext cx="1019751" cy="638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 굵기</a:t>
              </a:r>
              <a:endParaRPr lang="en-US" altLang="ko-KR" sz="28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96016" y="2609547"/>
              <a:ext cx="1284245" cy="638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C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 스타일</a:t>
              </a:r>
              <a:endParaRPr lang="en-US" altLang="ko-KR" sz="28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34041" y="2609547"/>
              <a:ext cx="667490" cy="638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00B05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색상</a:t>
              </a:r>
              <a:endParaRPr lang="en-US" altLang="ko-KR" sz="2800" b="1" dirty="0">
                <a:solidFill>
                  <a:srgbClr val="00B05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514379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66" y="2493609"/>
            <a:ext cx="4424557" cy="1033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5" y="510137"/>
            <a:ext cx="475347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46093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 박스 </a:t>
            </a: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바깥 쪽 여백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설정하는 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2821" y="3009605"/>
            <a:ext cx="1153691" cy="326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29" y="2546774"/>
            <a:ext cx="6626767" cy="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06"/>
          <a:stretch/>
        </p:blipFill>
        <p:spPr bwMode="auto">
          <a:xfrm>
            <a:off x="369636" y="3862799"/>
            <a:ext cx="11479360" cy="2166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V="1">
            <a:off x="1327240" y="3874642"/>
            <a:ext cx="0" cy="26693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424621" y="4322333"/>
            <a:ext cx="548201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11039440" y="38100"/>
            <a:ext cx="11753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163</a:t>
            </a:r>
          </a:p>
        </p:txBody>
      </p:sp>
    </p:spTree>
    <p:extLst>
      <p:ext uri="{BB962C8B-B14F-4D97-AF65-F5344CB8AC3E}">
        <p14:creationId xmlns:p14="http://schemas.microsoft.com/office/powerpoint/2010/main" val="3939149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75347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472451" y="2620372"/>
          <a:ext cx="9432110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margin: 50px;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top, bottom, left, right</a:t>
                      </a:r>
                      <a:r>
                        <a:rPr lang="ko-KR" altLang="en-US" baseline="0" dirty="0"/>
                        <a:t> 모두 외부 여백 </a:t>
                      </a:r>
                      <a:r>
                        <a:rPr lang="en-US" altLang="ko-KR" baseline="0" dirty="0"/>
                        <a:t>50px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margin: 20px</a:t>
                      </a:r>
                      <a:r>
                        <a:rPr lang="en-US" altLang="ko-KR" baseline="0" dirty="0"/>
                        <a:t> 30px;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top, bottom 20px</a:t>
                      </a:r>
                      <a:r>
                        <a:rPr lang="en-US" altLang="ko-KR" baseline="0" dirty="0"/>
                        <a:t>  /  left, right 30px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margin: 25px</a:t>
                      </a:r>
                      <a:r>
                        <a:rPr lang="en-US" altLang="ko-KR" baseline="0" dirty="0"/>
                        <a:t> 10px  15px;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 25px /  left, right</a:t>
                      </a:r>
                      <a:r>
                        <a:rPr lang="en-US" altLang="ko-KR" baseline="0" dirty="0"/>
                        <a:t> 10px  /  bottom 15px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margin: 5px 15px 20px 25px;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 5px</a:t>
                      </a:r>
                      <a:r>
                        <a:rPr lang="en-US" altLang="ko-KR" baseline="0" dirty="0"/>
                        <a:t> / right 15px / bottom 20px / left 25px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612671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75347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3" y="525128"/>
            <a:ext cx="3622764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472451" y="2565780"/>
          <a:ext cx="9432110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margin-top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 바깥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margin-right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바깥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margin-left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바깥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margin-bottom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 바깥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601840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4" y="510137"/>
            <a:ext cx="585071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7" y="525127"/>
            <a:ext cx="53943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auto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5463" y="2941007"/>
            <a:ext cx="6017623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id="box"&gt;&lt;/div&gt; 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50923" y="0"/>
            <a:ext cx="0" cy="685800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6550923" y="3868637"/>
            <a:ext cx="5641077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1174" y="398176"/>
            <a:ext cx="5399144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background-color: red;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width: 150px;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height: 150px;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margin: 0 </a:t>
            </a:r>
            <a:r>
              <a:rPr lang="en-US" altLang="ko-KR" sz="2800" b="1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auto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569" y="4476777"/>
            <a:ext cx="5151671" cy="886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845158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4" y="510137"/>
            <a:ext cx="5181975" cy="109204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7" y="525127"/>
            <a:ext cx="6973782" cy="1015663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  <a:p>
            <a:pPr lvl="0">
              <a:defRPr lang="ko-KR" altLang="en-US"/>
            </a:pPr>
            <a:r>
              <a:rPr lang="en-US" altLang="ko-KR" sz="2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- margin collapse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4647" y="2037167"/>
            <a:ext cx="621627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id="box1"&gt;&lt;/div&gt;</a:t>
            </a:r>
          </a:p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id="box2"&gt;&lt;/div&gt;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6550923" y="0"/>
            <a:ext cx="0" cy="397933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H="1">
            <a:off x="0" y="4088520"/>
            <a:ext cx="12232943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34303" y="1072622"/>
            <a:ext cx="5399144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#box1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background-color: red;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margin-bottom: 30px;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34303" y="2471233"/>
            <a:ext cx="5399144" cy="15081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#box2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background-color: blue;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</a:t>
            </a:r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margin-top: 20px;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434303" y="3021"/>
            <a:ext cx="5399144" cy="113877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height:30px;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21" y="4510015"/>
            <a:ext cx="52768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262" y="4510015"/>
            <a:ext cx="5328201" cy="1905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0028121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678214" y="510137"/>
            <a:ext cx="443741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378" y="525127"/>
            <a:ext cx="4366622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margin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60" y="1304290"/>
            <a:ext cx="5613400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75537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4283" y="510137"/>
            <a:ext cx="31267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장점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-15976" y="1342189"/>
            <a:ext cx="12264956" cy="5052915"/>
            <a:chOff x="-15976" y="1202489"/>
            <a:chExt cx="12264956" cy="5052915"/>
          </a:xfrm>
        </p:grpSpPr>
        <p:sp>
          <p:nvSpPr>
            <p:cNvPr id="2" name="TextBox 1"/>
            <p:cNvSpPr txBox="1"/>
            <p:nvPr/>
          </p:nvSpPr>
          <p:spPr>
            <a:xfrm>
              <a:off x="76201" y="1202489"/>
              <a:ext cx="12172779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확장성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의 표현 기능을 다양하게 확장 및 변경 가능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9796" y="2482451"/>
              <a:ext cx="12201796" cy="1217256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7000"/>
              </a:schemeClr>
            </a:solidFill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편의성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태그보다 간편하게 레이아웃 등의 스타일 구성 가능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221" y="3775113"/>
              <a:ext cx="12172779" cy="120032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재사용성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독립된 스타일 모듈로 작성</a:t>
              </a: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/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관리하여 비슷한 스타일의 </a:t>
              </a: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HTML 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문서에 공통 활용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5976" y="5055075"/>
              <a:ext cx="12201796" cy="1200329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7000"/>
              </a:schemeClr>
            </a:solidFill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6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생산성</a:t>
              </a:r>
              <a:endParaRPr lang="en-US" altLang="ko-KR" sz="36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문서 내용과 문서형식</a:t>
              </a: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스타일</a:t>
              </a:r>
              <a:r>
                <a:rPr lang="en-US" altLang="ko-KR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r>
                <a:rPr lang="ko-KR" altLang="en-US" sz="2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분리하여  역할에 따른 전문화 가능 </a:t>
              </a:r>
              <a:endPara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085301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63" b="10222"/>
          <a:stretch/>
        </p:blipFill>
        <p:spPr bwMode="auto">
          <a:xfrm>
            <a:off x="369635" y="3614681"/>
            <a:ext cx="11479360" cy="224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7" y="510137"/>
            <a:ext cx="48879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padding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397974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레이아웃 박스 </a:t>
            </a: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내부에 여백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을 설정하는 속성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1208451" y="3683231"/>
            <a:ext cx="0" cy="386228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524199" y="4080092"/>
            <a:ext cx="491155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37" y="2252319"/>
            <a:ext cx="4451185" cy="101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229" y="2288022"/>
            <a:ext cx="6626767" cy="96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15353" y="2740220"/>
            <a:ext cx="1153691" cy="326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66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75347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472451" y="2620372"/>
          <a:ext cx="9432110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padding: 50px;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top, bottom, left, right</a:t>
                      </a:r>
                      <a:r>
                        <a:rPr lang="ko-KR" altLang="en-US" baseline="0" dirty="0"/>
                        <a:t> 모두 내부 여백 </a:t>
                      </a:r>
                      <a:r>
                        <a:rPr lang="en-US" altLang="ko-KR" baseline="0" dirty="0"/>
                        <a:t>50px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padding: 20px</a:t>
                      </a:r>
                      <a:r>
                        <a:rPr lang="en-US" altLang="ko-KR" baseline="0" dirty="0"/>
                        <a:t> 30px;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top, bottom 20px</a:t>
                      </a:r>
                      <a:r>
                        <a:rPr lang="en-US" altLang="ko-KR" baseline="0" dirty="0"/>
                        <a:t>  /  left, right 30px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padding: 25px</a:t>
                      </a:r>
                      <a:r>
                        <a:rPr lang="en-US" altLang="ko-KR" baseline="0" dirty="0"/>
                        <a:t> 10px  15px;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 25px /  left, right</a:t>
                      </a:r>
                      <a:r>
                        <a:rPr lang="en-US" altLang="ko-KR" baseline="0" dirty="0"/>
                        <a:t> 10px  /  bottom 15px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padding: 5px 15px 20px 25px;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top 5px</a:t>
                      </a:r>
                      <a:r>
                        <a:rPr lang="en-US" altLang="ko-KR" baseline="0" dirty="0"/>
                        <a:t> / right 15px / bottom 20px / left 25px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padding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215346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75347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1472451" y="2565780"/>
          <a:ext cx="9432110" cy="22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padding-top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 내부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padding-right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오른쪽 내부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padding-left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왼쪽 내부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padding-bottom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 내부 여백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padding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11916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44898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box-sizing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속성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1472451" y="2825087"/>
          <a:ext cx="9432110" cy="1729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5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6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content-box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기본 값</a:t>
                      </a:r>
                      <a:r>
                        <a:rPr lang="en-US" altLang="ko-KR" dirty="0"/>
                        <a:t>.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가로와 세로 너비가 </a:t>
                      </a:r>
                      <a:r>
                        <a:rPr lang="ko-KR" altLang="en-US" baseline="0" dirty="0" err="1"/>
                        <a:t>콘텐츠</a:t>
                      </a:r>
                      <a:r>
                        <a:rPr lang="ko-KR" altLang="en-US" baseline="0" dirty="0"/>
                        <a:t> 영역만 표현되도록 설정</a:t>
                      </a:r>
                      <a:r>
                        <a:rPr lang="en-US" altLang="ko-KR" baseline="0" dirty="0"/>
                        <a:t>. </a:t>
                      </a:r>
                      <a:r>
                        <a:rPr lang="ko-KR" altLang="en-US" baseline="0" dirty="0" err="1"/>
                        <a:t>패딩</a:t>
                      </a:r>
                      <a:r>
                        <a:rPr lang="en-US" altLang="ko-KR" baseline="0" dirty="0"/>
                        <a:t>,</a:t>
                      </a:r>
                      <a:r>
                        <a:rPr lang="ko-KR" altLang="en-US" baseline="0" dirty="0"/>
                        <a:t> </a:t>
                      </a:r>
                      <a:r>
                        <a:rPr lang="ko-KR" altLang="en-US" baseline="0" dirty="0" err="1"/>
                        <a:t>보더</a:t>
                      </a:r>
                      <a:r>
                        <a:rPr lang="en-US" altLang="ko-KR" baseline="0" dirty="0"/>
                        <a:t>, </a:t>
                      </a:r>
                      <a:r>
                        <a:rPr lang="ko-KR" altLang="en-US" baseline="0" dirty="0"/>
                        <a:t>마진 영역은 포함하지 않는다</a:t>
                      </a:r>
                      <a:r>
                        <a:rPr lang="en-US" altLang="ko-KR" baseline="0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border-box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가로와 세로 너비가 마진 영역을 제외한 </a:t>
                      </a:r>
                      <a:r>
                        <a:rPr lang="ko-KR" altLang="en-US" dirty="0" err="1"/>
                        <a:t>콘텐츠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패딩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보더를</a:t>
                      </a:r>
                      <a:r>
                        <a:rPr lang="ko-KR" altLang="en-US" dirty="0"/>
                        <a:t> 포함한 크기로 설정한다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2491139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44898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box-sizing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9850" y="2438119"/>
            <a:ext cx="6049687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#box6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width: 100px;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height: 100px;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padding: 20px;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border: 2px solid red;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564" y="2247271"/>
            <a:ext cx="2735950" cy="3238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846271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44898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box-sizing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50875" y="2055981"/>
            <a:ext cx="6049687" cy="36625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#box7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width: 100px;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height: 100px;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padding: 20px;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border: 2px solid red;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box-sizing: border-box;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621" y="2162673"/>
            <a:ext cx="3172678" cy="3152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228284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56" y="1898960"/>
            <a:ext cx="5583068" cy="388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7" y="510137"/>
            <a:ext cx="301248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2671" y="3217896"/>
            <a:ext cx="4084929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</a:t>
            </a:r>
          </a:p>
          <a:p>
            <a:pPr lvl="0" algn="ctr">
              <a:defRPr lang="ko-KR" altLang="en-US"/>
            </a:pP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색깔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whitesmoke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919456" y="1898960"/>
            <a:ext cx="5583068" cy="388247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3313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56" y="1898960"/>
            <a:ext cx="5583068" cy="388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7" y="510137"/>
            <a:ext cx="301248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18070" y="2524826"/>
            <a:ext cx="4084929" cy="255454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</a:t>
            </a:r>
          </a:p>
          <a:p>
            <a:pPr lvl="0" algn="ctr">
              <a:defRPr lang="ko-KR" altLang="en-US"/>
            </a:pP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200px</a:t>
            </a:r>
          </a:p>
          <a:p>
            <a:pPr lvl="0" algn="ctr">
              <a:defRPr lang="ko-KR" altLang="en-US"/>
            </a:pP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40px;</a:t>
            </a:r>
          </a:p>
          <a:p>
            <a:pPr lvl="0" algn="ctr">
              <a:defRPr lang="ko-KR" altLang="en-US"/>
            </a:pP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 여백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50px;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387600" y="2044700"/>
            <a:ext cx="2717800" cy="7239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34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56" y="1898960"/>
            <a:ext cx="5583068" cy="388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7" y="510137"/>
            <a:ext cx="301248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2200" y="1894809"/>
            <a:ext cx="6210176" cy="3970318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 text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400px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45px;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 여백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50px;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 들여쓰기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10px;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테두리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1px solid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lightgray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글씨크기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15px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57300" y="3116298"/>
            <a:ext cx="4940300" cy="1493801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5044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56" y="1898960"/>
            <a:ext cx="5583068" cy="3882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-904287" y="510137"/>
            <a:ext cx="301248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430446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응용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84900" y="1313742"/>
            <a:ext cx="6210176" cy="452431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input button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400px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60px;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 여백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20px;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테두리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0px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글씨크기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20px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글씨색깔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white</a:t>
            </a: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배경색깔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limegreen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95400" y="4665699"/>
            <a:ext cx="4940300" cy="89690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127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779373" y="2820487"/>
            <a:ext cx="1085527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-904283" y="510137"/>
            <a:ext cx="32537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구조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6790" y="1034545"/>
            <a:ext cx="7945101" cy="1665308"/>
            <a:chOff x="1978917" y="1685109"/>
            <a:chExt cx="5958824" cy="1665308"/>
          </a:xfrm>
        </p:grpSpPr>
        <p:sp>
          <p:nvSpPr>
            <p:cNvPr id="4" name="TextBox 3"/>
            <p:cNvSpPr txBox="1"/>
            <p:nvPr/>
          </p:nvSpPr>
          <p:spPr>
            <a:xfrm>
              <a:off x="2005589" y="1685109"/>
              <a:ext cx="5932152" cy="133882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400" b="1" dirty="0">
                  <a:solidFill>
                    <a:srgbClr val="7030A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H1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{   </a:t>
              </a:r>
              <a:r>
                <a:rPr lang="en-US" altLang="ko-KR" sz="54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color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  :   </a:t>
              </a:r>
              <a:r>
                <a:rPr lang="en-US" altLang="ko-KR" sz="5400" b="1" dirty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red</a:t>
              </a:r>
              <a:r>
                <a:rPr lang="en-US" altLang="ko-KR" sz="54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; }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78917" y="2616109"/>
              <a:ext cx="931986" cy="638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선택자</a:t>
              </a:r>
              <a:endPara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30899" y="2611753"/>
              <a:ext cx="1548741" cy="63812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스타일 속성</a:t>
              </a:r>
              <a:endPara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9635" y="2611753"/>
              <a:ext cx="1548741" cy="73866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스타일 변수</a:t>
              </a:r>
              <a:endPara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0" y="2798029"/>
            <a:ext cx="1240100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</a:t>
            </a:r>
            <a:r>
              <a:rPr lang="en-US" altLang="ko-KR" sz="2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</a:t>
            </a:r>
            <a:r>
              <a:rPr lang="en-US" altLang="ko-KR" sz="2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 속성에 스타일 변수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red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스타일링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5876" y="3621112"/>
            <a:ext cx="9025752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스타일을 적용하는 대상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스타일의 종류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속성과 값의 표현은 중간에 콜론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 : )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사용해서 구분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변수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속성이 가질 수 있는 값         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왼쪽 대괄호 16"/>
          <p:cNvSpPr/>
          <p:nvPr/>
        </p:nvSpPr>
        <p:spPr>
          <a:xfrm rot="5400000">
            <a:off x="7438408" y="-1829160"/>
            <a:ext cx="415595" cy="6164085"/>
          </a:xfrm>
          <a:prstGeom prst="leftBracket">
            <a:avLst>
              <a:gd name="adj" fmla="val 0"/>
            </a:avLst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67748" y="510137"/>
            <a:ext cx="2113079" cy="4821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 속성 블록</a:t>
            </a:r>
            <a:endParaRPr lang="en-US" altLang="ko-KR" sz="20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903877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44898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border-radius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005" y="2029456"/>
            <a:ext cx="617125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id="box4"&gt;&lt;/div&gt;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305262" y="10744"/>
            <a:ext cx="0" cy="397933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0" y="4088520"/>
            <a:ext cx="12232943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5348" y="970504"/>
            <a:ext cx="6049687" cy="224676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#box4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border : 2px solid red;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border-radius : 5px;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582" y="4961885"/>
            <a:ext cx="8089359" cy="1097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2704355"/>
      </p:ext>
    </p:extLst>
  </p:cSld>
  <p:clrMapOvr>
    <a:masterClrMapping/>
  </p:clrMapOvr>
  <p:transition spd="slow">
    <p:push dir="u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44898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border-radius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361" y="2079208"/>
            <a:ext cx="6198900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&lt;div id="box5"&gt;&lt;/div&gt;</a:t>
            </a:r>
          </a:p>
        </p:txBody>
      </p:sp>
      <p:cxnSp>
        <p:nvCxnSpPr>
          <p:cNvPr id="8" name="직선 연결선 7"/>
          <p:cNvCxnSpPr/>
          <p:nvPr/>
        </p:nvCxnSpPr>
        <p:spPr>
          <a:xfrm>
            <a:off x="6305262" y="10744"/>
            <a:ext cx="0" cy="3979338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0" y="4088520"/>
            <a:ext cx="12232943" cy="0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17933" y="569252"/>
            <a:ext cx="5774067" cy="28623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#box5 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width: 100px;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height: 100px;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border-radius : 50px;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background-color: yellow;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335" y="4546339"/>
            <a:ext cx="1781853" cy="1781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856507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72194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border-radius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6701" y="1425936"/>
            <a:ext cx="2276475" cy="46767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224" y="1971675"/>
            <a:ext cx="346832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51291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904286" y="510137"/>
            <a:ext cx="572194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2" y="525128"/>
            <a:ext cx="4713157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border-radius 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657" y="1349736"/>
            <a:ext cx="2021967" cy="5203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701" y="1425936"/>
            <a:ext cx="2276475" cy="4676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5542" y="2179273"/>
            <a:ext cx="6917141" cy="31700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Black div 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120px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높이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360px</a:t>
            </a:r>
          </a:p>
          <a:p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Red / Yellow / Green div</a:t>
            </a:r>
          </a:p>
          <a:p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100px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높이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100px</a:t>
            </a:r>
          </a:p>
        </p:txBody>
      </p:sp>
    </p:spTree>
    <p:extLst>
      <p:ext uri="{BB962C8B-B14F-4D97-AF65-F5344CB8AC3E}">
        <p14:creationId xmlns:p14="http://schemas.microsoft.com/office/powerpoint/2010/main" val="3778250098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17232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스타일시트 선언 방식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1021928" y="1382198"/>
            <a:ext cx="14143363" cy="4832092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인라인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스타일 방식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스타일 방식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스타일 방식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4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임포트</a:t>
            </a:r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방식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2219124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904284" y="510137"/>
            <a:ext cx="617232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스타일시트 선언 방식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1513395" y="2442949"/>
          <a:ext cx="9432111" cy="2818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3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96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속성 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특성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내부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HTML </a:t>
                      </a:r>
                      <a:r>
                        <a:rPr lang="ko-KR" altLang="en-US" dirty="0"/>
                        <a:t>문서 내부에 직접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&lt;style&gt; </a:t>
                      </a:r>
                      <a:r>
                        <a:rPr lang="ko-KR" altLang="en-US" dirty="0"/>
                        <a:t>태그 안에 작성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외부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HTML </a:t>
                      </a:r>
                      <a:r>
                        <a:rPr lang="ko-KR" altLang="en-US" dirty="0"/>
                        <a:t>문서 외부에 독립된 스타일시트 파일로 작성하여 연결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&lt;link&gt;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태그를 통해 외부 파일 연결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인라인</a:t>
                      </a:r>
                      <a:r>
                        <a:rPr lang="ko-KR" altLang="en-US" dirty="0"/>
                        <a:t>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HTML </a:t>
                      </a:r>
                      <a:r>
                        <a:rPr lang="ko-KR" altLang="en-US" dirty="0"/>
                        <a:t>문서 안의 각 </a:t>
                      </a:r>
                      <a:r>
                        <a:rPr lang="ko-KR" altLang="en-US" dirty="0" err="1"/>
                        <a:t>엘리먼트</a:t>
                      </a:r>
                      <a:r>
                        <a:rPr lang="ko-KR" altLang="en-US" dirty="0"/>
                        <a:t> 속성으로 입력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태그안에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style </a:t>
                      </a:r>
                      <a:r>
                        <a:rPr lang="ko-KR" altLang="en-US" dirty="0"/>
                        <a:t>속성을 이용해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2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임포트</a:t>
                      </a:r>
                      <a:r>
                        <a:rPr lang="ko-KR" altLang="en-US" dirty="0"/>
                        <a:t> 방식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스타일시트 안에서 또 다른 스타일 시트 파일을 포함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스타일시트 안에 </a:t>
                      </a:r>
                      <a:r>
                        <a:rPr lang="en-US" altLang="ko-KR" dirty="0"/>
                        <a:t>@import</a:t>
                      </a:r>
                      <a:r>
                        <a:rPr lang="ko-KR" altLang="en-US" dirty="0"/>
                        <a:t>를 사용해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외부 </a:t>
                      </a:r>
                      <a:r>
                        <a:rPr lang="en-US" altLang="ko-KR" dirty="0"/>
                        <a:t>CSS</a:t>
                      </a:r>
                      <a:r>
                        <a:rPr lang="ko-KR" altLang="en-US" dirty="0"/>
                        <a:t>파일</a:t>
                      </a:r>
                      <a:r>
                        <a:rPr lang="ko-KR" altLang="en-US" baseline="0" dirty="0"/>
                        <a:t> 포함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64142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904285" y="510137"/>
            <a:ext cx="47826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인라인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스타일 시트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85633" y="1411241"/>
            <a:ext cx="6914604" cy="46166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</a:t>
            </a:r>
            <a:r>
              <a:rPr lang="ko-KR" altLang="en-US" sz="2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속성 값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스타일을 정의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848070" y="4723044"/>
            <a:ext cx="87897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한 줄짜리 짤막한 스타일 태그 안에 직접 지정하여 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사용</a:t>
            </a:r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, html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과 섞어서 사용</a:t>
            </a:r>
            <a:endParaRPr lang="en-US" altLang="ko-K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25" y="3133850"/>
            <a:ext cx="6229350" cy="1333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135" y="2011351"/>
            <a:ext cx="899160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99201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109938"/>
            <a:ext cx="12192000" cy="638123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스타일이 어디에 적용 되었는지 바로 확인 가능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04285" y="510137"/>
            <a:ext cx="70002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25128"/>
            <a:ext cx="903949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인라인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스타일 시트 장점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단점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3915482"/>
            <a:ext cx="12192000" cy="116955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여러 속성을 지정할 경우 코드가 길어지기 때문에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각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요소 읽기 어려움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718641"/>
            <a:ext cx="92583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97478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4284" y="510137"/>
            <a:ext cx="571276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25128"/>
            <a:ext cx="903949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인라인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스타일 시트 실습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5677" y="3804776"/>
            <a:ext cx="5120644" cy="954107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50       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색상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blue</a:t>
            </a: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italic 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두께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굵게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762" y="2173399"/>
            <a:ext cx="7956475" cy="125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81597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-904285" y="510137"/>
            <a:ext cx="441999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504" y="525128"/>
            <a:ext cx="468521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외부 스타일 시트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969562" y="1597158"/>
            <a:ext cx="14143363" cy="954107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하나의 문서를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확장자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 만들고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 문서에 필요한 스타일들을 정의 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338" y="2797784"/>
            <a:ext cx="10733324" cy="4735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975682" y="3597999"/>
            <a:ext cx="14143363" cy="175432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rel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현재문서와 연결문서의 관계 표시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type :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연결문서의 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MIME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유형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ctr">
              <a:lnSpc>
                <a:spcPct val="150000"/>
              </a:lnSpc>
              <a:defRPr lang="ko-KR" altLang="en-US"/>
            </a:pPr>
            <a:r>
              <a:rPr lang="en-US" altLang="ko-KR" sz="2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href</a:t>
            </a:r>
            <a:r>
              <a:rPr lang="en-US" altLang="ko-KR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ko-KR" altLang="en-US" sz="2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연결할 곳의 주소</a:t>
            </a:r>
            <a:endParaRPr lang="en-US" altLang="ko-KR" sz="2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965744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37360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en-US" altLang="ko-KR" sz="4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blue ; 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97087"/>
            <a:ext cx="12192000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h1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 </a:t>
            </a:r>
            <a:r>
              <a:rPr lang="en-US" altLang="ko-KR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</a:t>
            </a:r>
            <a:r>
              <a:rPr lang="en-US" altLang="ko-KR" sz="4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50px ;</a:t>
            </a:r>
            <a:r>
              <a:rPr lang="en-US" altLang="ko-KR" sz="4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-904283" y="510137"/>
            <a:ext cx="330458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504" y="525128"/>
            <a:ext cx="6624736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구조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9373" y="2778716"/>
            <a:ext cx="1085527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30133"/>
            <a:ext cx="1240100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</a:t>
            </a:r>
            <a:r>
              <a:rPr lang="en-US" altLang="ko-KR" sz="2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p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 속성에 스타일 값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blue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스타일링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429" y="5008111"/>
            <a:ext cx="1161589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4835" y="4959528"/>
            <a:ext cx="1240100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</a:t>
            </a:r>
            <a:r>
              <a:rPr lang="en-US" altLang="ko-KR" sz="2400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itchFamily="2" charset="2"/>
              </a:rPr>
              <a:t> h1</a:t>
            </a:r>
            <a:r>
              <a:rPr lang="en-US" altLang="ko-KR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태그의 </a:t>
            </a:r>
            <a:r>
              <a:rPr lang="en-US" altLang="ko-KR" sz="2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font-size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스타일 속성에 스타일 값 </a:t>
            </a:r>
            <a:r>
              <a:rPr lang="en-US" altLang="ko-KR" sz="24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50px</a:t>
            </a:r>
            <a:r>
              <a:rPr lang="ko-KR" altLang="en-US" sz="2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스타일링</a:t>
            </a:r>
            <a:endParaRPr lang="en-US" altLang="ko-KR" sz="2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0072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444223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4" y="525128"/>
            <a:ext cx="468521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외부 스타일 시트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2366" y="1690006"/>
            <a:ext cx="4954271" cy="94869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905" y="2170067"/>
            <a:ext cx="6226444" cy="444401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9482" y="2982549"/>
            <a:ext cx="5001260" cy="2007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062446" y="4140926"/>
            <a:ext cx="975361" cy="248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b="51864"/>
          <a:stretch>
            <a:fillRect/>
          </a:stretch>
        </p:blipFill>
        <p:spPr bwMode="auto">
          <a:xfrm>
            <a:off x="457383" y="1633400"/>
            <a:ext cx="6161132" cy="4566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>
          <a:xfrm>
            <a:off x="7019108" y="3705498"/>
            <a:ext cx="4789715" cy="1258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6788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56417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4" y="525128"/>
            <a:ext cx="4685211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외부 스타일 시트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033" y="1976572"/>
            <a:ext cx="10414883" cy="297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7043" y="5368834"/>
            <a:ext cx="6996395" cy="7053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045029" y="3331029"/>
            <a:ext cx="10293532" cy="2743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07244" y="1561445"/>
            <a:ext cx="4847773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ex1.html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631433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448568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외부 스타일 시트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536" y="1307572"/>
            <a:ext cx="4847773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CSS</a:t>
            </a:r>
            <a:r>
              <a:rPr lang="ko-KR" altLang="en-US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폴더 </a:t>
            </a:r>
            <a:r>
              <a:rPr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p_style.css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0975" y="1982882"/>
            <a:ext cx="4847773" cy="400110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pTagStyle.html</a:t>
            </a:r>
            <a:endParaRPr lang="en-US" altLang="ko-KR" sz="20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58" y="3092109"/>
            <a:ext cx="4598724" cy="15355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78" y="1748961"/>
            <a:ext cx="3306277" cy="46694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511" y="2382992"/>
            <a:ext cx="6654699" cy="4117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8070803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616426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외부 스타일 시트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google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96469" y="2236656"/>
            <a:ext cx="118955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&lt;link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rel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="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stylesheet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" 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href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="https://fonts.googleapis.com/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icon?family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=</a:t>
            </a:r>
            <a:r>
              <a:rPr lang="en-US" altLang="ko-KR" sz="32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Material+Icons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"&gt;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24750" y="4591560"/>
            <a:ext cx="851867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https://fonts.google.com/earlyaccess</a:t>
            </a: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</a:t>
            </a:r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font-</a:t>
            </a:r>
            <a:endParaRPr lang="ko-KR" altLang="en-US" sz="3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86336" y="3258188"/>
            <a:ext cx="33345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en-US" altLang="ko-KR" sz="32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google</a:t>
            </a:r>
            <a:r>
              <a:rPr lang="en-US" altLang="ko-KR" sz="32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icon-</a:t>
            </a:r>
            <a:endParaRPr lang="ko-KR" altLang="en-US" sz="32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4693808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5" y="510137"/>
            <a:ext cx="349348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임포트</a:t>
            </a: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방식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3335" y="2315805"/>
            <a:ext cx="6376010" cy="1815882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@import </a:t>
            </a:r>
            <a:r>
              <a:rPr lang="en-US" altLang="ko-KR" sz="2800" dirty="0" err="1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url</a:t>
            </a:r>
            <a:r>
              <a:rPr lang="en-US" altLang="ko-KR" sz="2800" dirty="0">
                <a:solidFill>
                  <a:schemeClr val="accent4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(css_import_b.css);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div{ border : 1px double gray; }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309830" y="4325748"/>
            <a:ext cx="4015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css_import_b.css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52234" y="4370800"/>
            <a:ext cx="3998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css_import_a.css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22195" y="2531249"/>
            <a:ext cx="5175842" cy="1384995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h2 { background: red; }</a:t>
            </a:r>
          </a:p>
          <a:p>
            <a:pPr algn="ctr"/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723378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52852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51" y="1794572"/>
            <a:ext cx="7096125" cy="2619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0795" y="1794572"/>
            <a:ext cx="2676525" cy="1123950"/>
          </a:xfrm>
          <a:prstGeom prst="rect">
            <a:avLst/>
          </a:prstGeom>
        </p:spPr>
      </p:pic>
      <p:cxnSp>
        <p:nvCxnSpPr>
          <p:cNvPr id="14" name="꺾인 연결선 13"/>
          <p:cNvCxnSpPr/>
          <p:nvPr/>
        </p:nvCxnSpPr>
        <p:spPr>
          <a:xfrm>
            <a:off x="7548430" y="1914861"/>
            <a:ext cx="926727" cy="794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60213" y="1794573"/>
            <a:ext cx="7121763" cy="2906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25749" y="5221558"/>
            <a:ext cx="9853683" cy="584775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차현석의 글씨 색깔은 무슨 색깔일까</a:t>
            </a:r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0368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52852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28299" y="3024656"/>
            <a:ext cx="9853683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인라인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방식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&gt;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내부 방식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외부 방식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임포트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방식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5485" y="29966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높음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076282" y="2996661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낮음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28298" y="3741240"/>
            <a:ext cx="9853683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타입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 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ko-KR" altLang="en-US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28299" y="2256168"/>
            <a:ext cx="9853683" cy="584775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!important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28296" y="4457824"/>
            <a:ext cx="9853683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나중에 선언한 스타일</a:t>
            </a:r>
            <a:endParaRPr lang="en-US" altLang="ko-KR" sz="28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5484" y="3696726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높음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1076282" y="3693853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낮음</a:t>
            </a:r>
          </a:p>
        </p:txBody>
      </p:sp>
    </p:spTree>
    <p:extLst>
      <p:ext uri="{BB962C8B-B14F-4D97-AF65-F5344CB8AC3E}">
        <p14:creationId xmlns:p14="http://schemas.microsoft.com/office/powerpoint/2010/main" val="1903095793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52852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5155475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명시도 계산법</a:t>
            </a:r>
            <a:endParaRPr lang="en-US" altLang="ko-KR" sz="32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2485" y="1713907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45671" y="1713907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*(</a:t>
            </a:r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</a:t>
            </a:r>
            <a:r>
              <a:rPr lang="ko-KR" altLang="en-US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952485" y="2482393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45671" y="2482393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타입 </a:t>
            </a:r>
            <a:r>
              <a:rPr lang="ko-KR" altLang="en-US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52485" y="3250879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445671" y="3250879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클래스 </a:t>
            </a:r>
            <a:r>
              <a:rPr lang="ko-KR" altLang="en-US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52485" y="4019365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2445671" y="4019365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아이디 </a:t>
            </a:r>
            <a:r>
              <a:rPr lang="ko-KR" altLang="en-US" sz="2800" dirty="0" err="1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선택자</a:t>
            </a:r>
            <a:endParaRPr lang="en-US" altLang="ko-KR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52485" y="4787851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1000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2445671" y="4787851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인라인 스타일</a:t>
            </a:r>
            <a:endParaRPr lang="en-US" altLang="ko-KR" sz="2800" dirty="0">
              <a:solidFill>
                <a:srgbClr val="FFC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52485" y="5556337"/>
            <a:ext cx="1269719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445671" y="5556337"/>
            <a:ext cx="2724177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!important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393315" y="1713907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*{ color : red; }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5393315" y="2482393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p{ color : blue; }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5393315" y="3250879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.contents{ color : green; }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393315" y="4019365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#wrap{ color : orange; }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393315" y="4787851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style=“</a:t>
            </a:r>
            <a:r>
              <a:rPr lang="en-US" altLang="ko-KR" sz="28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color:yellow</a:t>
            </a:r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;”&gt;&lt;/p&gt;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393315" y="5556337"/>
            <a:ext cx="6232628" cy="52322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*{ color : red; !important; }</a:t>
            </a:r>
          </a:p>
        </p:txBody>
      </p:sp>
    </p:spTree>
    <p:extLst>
      <p:ext uri="{BB962C8B-B14F-4D97-AF65-F5344CB8AC3E}">
        <p14:creationId xmlns:p14="http://schemas.microsoft.com/office/powerpoint/2010/main" val="2781047565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6090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19704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예시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3584" y="3744603"/>
            <a:ext cx="6064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style=“</a:t>
            </a:r>
            <a:r>
              <a:rPr lang="en-US" altLang="ko-KR" sz="32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color:blue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;”&gt;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색깔은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05262" y="0"/>
            <a:ext cx="0" cy="6755642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23034" y="3632798"/>
            <a:ext cx="6049687" cy="1815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667" y="2277153"/>
            <a:ext cx="591082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인라인스타일</a:t>
            </a:r>
            <a:r>
              <a:rPr lang="ko-KR" altLang="en-US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1000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9" name="꺾인 연결선 8"/>
          <p:cNvCxnSpPr/>
          <p:nvPr/>
        </p:nvCxnSpPr>
        <p:spPr>
          <a:xfrm rot="5400000">
            <a:off x="2609838" y="3372435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30556" y="2261958"/>
            <a:ext cx="591082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타입선택자</a:t>
            </a:r>
            <a:r>
              <a:rPr lang="ko-KR" altLang="en-US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3" name="꺾인 연결선 12"/>
          <p:cNvCxnSpPr/>
          <p:nvPr/>
        </p:nvCxnSpPr>
        <p:spPr>
          <a:xfrm rot="5400000">
            <a:off x="8820727" y="3357240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904284" y="510137"/>
            <a:ext cx="660904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503" y="525128"/>
            <a:ext cx="7197049" cy="58477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스타일 적용 우선 순위 예시 </a:t>
            </a:r>
            <a:r>
              <a:rPr lang="en-US" altLang="ko-KR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0884" y="3922403"/>
            <a:ext cx="6064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&lt;p style=“</a:t>
            </a:r>
            <a:r>
              <a:rPr lang="en-US" altLang="ko-KR" sz="3200" b="1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color:blue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;”&gt;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	</a:t>
            </a:r>
            <a:r>
              <a:rPr lang="ko-KR" altLang="en-US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글자 색깔은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??</a:t>
            </a:r>
          </a:p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&lt;/p&gt;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305262" y="0"/>
            <a:ext cx="0" cy="6755642"/>
          </a:xfrm>
          <a:prstGeom prst="line">
            <a:avLst/>
          </a:prstGeom>
          <a:ln w="38100">
            <a:solidFill>
              <a:schemeClr val="bg1">
                <a:alpha val="4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50926" y="3785644"/>
            <a:ext cx="6049687" cy="1815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 </a:t>
            </a:r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{</a:t>
            </a:r>
          </a:p>
          <a:p>
            <a:r>
              <a:rPr lang="en-US" altLang="ko-KR" sz="36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</a:t>
            </a:r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color : red  !important;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667" y="2277153"/>
            <a:ext cx="591082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인라인스타일</a:t>
            </a:r>
            <a:r>
              <a:rPr lang="ko-KR" altLang="en-US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1000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꺾인 연결선 7"/>
          <p:cNvCxnSpPr/>
          <p:nvPr/>
        </p:nvCxnSpPr>
        <p:spPr>
          <a:xfrm rot="5400000">
            <a:off x="2609838" y="3372435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30556" y="2261958"/>
            <a:ext cx="591082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important</a:t>
            </a:r>
            <a:r>
              <a:rPr lang="ko-KR" altLang="en-US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44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-</a:t>
            </a:r>
            <a:endParaRPr lang="en-US" altLang="ko-KR" sz="40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10" name="꺾인 연결선 9"/>
          <p:cNvCxnSpPr/>
          <p:nvPr/>
        </p:nvCxnSpPr>
        <p:spPr>
          <a:xfrm rot="5400000">
            <a:off x="8820727" y="3357240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065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18529</TotalTime>
  <Words>10630</Words>
  <Application>Microsoft Office PowerPoint</Application>
  <PresentationFormat>와이드스크린</PresentationFormat>
  <Paragraphs>2189</Paragraphs>
  <Slides>180</Slides>
  <Notes>162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180</vt:i4>
      </vt:variant>
    </vt:vector>
  </HeadingPairs>
  <TitlesOfParts>
    <vt:vector size="186" baseType="lpstr">
      <vt:lpstr>맑은 고딕</vt:lpstr>
      <vt:lpstr>조선일보명조</vt:lpstr>
      <vt:lpstr>HY견고딕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simpson</dc:creator>
  <cp:lastModifiedBy>병관 박</cp:lastModifiedBy>
  <cp:revision>1004</cp:revision>
  <dcterms:created xsi:type="dcterms:W3CDTF">2015-10-05T12:48:47Z</dcterms:created>
  <dcterms:modified xsi:type="dcterms:W3CDTF">2019-05-23T10:09:27Z</dcterms:modified>
</cp:coreProperties>
</file>